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handoutMasterIdLst>
    <p:handoutMasterId r:id="rId12"/>
  </p:handoutMasterIdLst>
  <p:sldIdLst>
    <p:sldId id="265" r:id="rId2"/>
    <p:sldId id="382" r:id="rId3"/>
    <p:sldId id="309" r:id="rId4"/>
    <p:sldId id="380" r:id="rId5"/>
    <p:sldId id="379" r:id="rId6"/>
    <p:sldId id="326" r:id="rId7"/>
    <p:sldId id="325" r:id="rId8"/>
    <p:sldId id="381" r:id="rId9"/>
    <p:sldId id="335" r:id="rId10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993300"/>
    <a:srgbClr val="CC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89968" autoAdjust="0"/>
  </p:normalViewPr>
  <p:slideViewPr>
    <p:cSldViewPr>
      <p:cViewPr varScale="1">
        <p:scale>
          <a:sx n="68" d="100"/>
          <a:sy n="68" d="100"/>
        </p:scale>
        <p:origin x="14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>
            <a:lvl1pPr defTabSz="92366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7" y="2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>
            <a:lvl1pPr algn="r" defTabSz="92366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35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b" anchorCtr="0" compatLnSpc="1">
            <a:prstTxWarp prst="textNoShape">
              <a:avLst/>
            </a:prstTxWarp>
          </a:bodyPr>
          <a:lstStyle>
            <a:lvl1pPr defTabSz="92366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7" y="9432353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b" anchorCtr="0" compatLnSpc="1">
            <a:prstTxWarp prst="textNoShape">
              <a:avLst/>
            </a:prstTxWarp>
          </a:bodyPr>
          <a:lstStyle>
            <a:lvl1pPr algn="r" defTabSz="923667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>
            <a:lvl1pPr defTabSz="92366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2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>
            <a:lvl1pPr algn="r" defTabSz="92366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6" y="4715407"/>
            <a:ext cx="5438748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4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b" anchorCtr="0" compatLnSpc="1">
            <a:prstTxWarp prst="textNoShape">
              <a:avLst/>
            </a:prstTxWarp>
          </a:bodyPr>
          <a:lstStyle>
            <a:lvl1pPr defTabSz="92366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14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1" tIns="46221" rIns="92441" bIns="46221" numCol="1" anchor="b" anchorCtr="0" compatLnSpc="1">
            <a:prstTxWarp prst="textNoShape">
              <a:avLst/>
            </a:prstTxWarp>
          </a:bodyPr>
          <a:lstStyle>
            <a:lvl1pPr algn="r" defTabSz="923667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6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506" indent="-274809" defTabSz="9236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9240" indent="-219847" defTabSz="9236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936" indent="-219847" defTabSz="9236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8632" indent="-219847" defTabSz="9236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8328" indent="-219847" defTabSz="9236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8024" indent="-219847" defTabSz="9236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7720" indent="-219847" defTabSz="9236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7417" indent="-219847" defTabSz="9236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0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 smtClean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836" y="4326570"/>
            <a:ext cx="4248028" cy="125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bg1"/>
                </a:solidFill>
              </a:rPr>
              <a:t>Tisková konference 13. dubna 2016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P</a:t>
            </a:r>
            <a:r>
              <a:rPr lang="cs-CZ" sz="2800" dirty="0" smtClean="0">
                <a:solidFill>
                  <a:schemeClr val="bg1"/>
                </a:solidFill>
              </a:rPr>
              <a:t>rogram</a:t>
            </a:r>
          </a:p>
        </p:txBody>
      </p:sp>
      <p:sp>
        <p:nvSpPr>
          <p:cNvPr id="15363" name="Rectangle 1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12.00 </a:t>
            </a:r>
            <a:r>
              <a:rPr lang="cs-CZ" sz="2000" dirty="0">
                <a:solidFill>
                  <a:srgbClr val="666633"/>
                </a:solidFill>
                <a:latin typeface="Arial" charset="0"/>
              </a:rPr>
              <a:t>– </a:t>
            </a: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12.15 </a:t>
            </a:r>
            <a:r>
              <a:rPr lang="cs-CZ" sz="2000" b="1" dirty="0">
                <a:solidFill>
                  <a:srgbClr val="666633"/>
                </a:solidFill>
                <a:latin typeface="Arial" charset="0"/>
              </a:rPr>
              <a:t>P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rezentace ke Světovému dni </a:t>
            </a:r>
            <a:r>
              <a:rPr lang="cs-CZ" sz="2000" b="1" dirty="0">
                <a:solidFill>
                  <a:srgbClr val="666633"/>
                </a:solidFill>
                <a:latin typeface="Arial" charset="0"/>
              </a:rPr>
              <a:t>investičních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fondů</a:t>
            </a:r>
          </a:p>
          <a:p>
            <a:pPr marL="400050" lvl="1" indent="0">
              <a:spcBef>
                <a:spcPct val="50000"/>
              </a:spcBef>
              <a:buNone/>
            </a:pP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Jana Brodani, výkonná ředitelka AKAT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.15 – </a:t>
            </a: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.30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Komentář k investování </a:t>
            </a:r>
          </a:p>
          <a:p>
            <a:pPr marL="400050" lvl="1" indent="0">
              <a:spcBef>
                <a:spcPct val="50000"/>
              </a:spcBef>
              <a:buNone/>
            </a:pP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Zdeněk Tůma, bývalý guvernér ČNB, partner KPMG Česká republika, vysokoškolský pedagog</a:t>
            </a:r>
            <a:endParaRPr lang="pt-BR" sz="1600" i="1" dirty="0" smtClean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.30 – </a:t>
            </a: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.45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P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rezentace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připravené online a rozhlasové kampaně</a:t>
            </a:r>
          </a:p>
          <a:p>
            <a:pPr marL="400050" lvl="1" indent="0">
              <a:spcBef>
                <a:spcPct val="50000"/>
              </a:spcBef>
              <a:buNone/>
            </a:pPr>
            <a:r>
              <a:rPr lang="cs-CZ" sz="1600" i="1" smtClean="0">
                <a:solidFill>
                  <a:srgbClr val="666633"/>
                </a:solidFill>
                <a:latin typeface="Arial" charset="0"/>
              </a:rPr>
              <a:t>Martin </a:t>
            </a:r>
            <a:r>
              <a:rPr lang="cs-CZ" sz="1600" i="1" dirty="0" smtClean="0">
                <a:solidFill>
                  <a:srgbClr val="666633"/>
                </a:solidFill>
                <a:latin typeface="Arial" charset="0"/>
              </a:rPr>
              <a:t>Řezáč, člen Výkonného výboru AKAT</a:t>
            </a:r>
            <a:endParaRPr lang="pt-BR" sz="1600" i="1" dirty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12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.45 </a:t>
            </a:r>
            <a:r>
              <a:rPr lang="pt-BR" sz="2000" dirty="0">
                <a:solidFill>
                  <a:srgbClr val="666633"/>
                </a:solidFill>
                <a:latin typeface="Arial" charset="0"/>
              </a:rPr>
              <a:t>– 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1</a:t>
            </a:r>
            <a:r>
              <a:rPr lang="cs-CZ" sz="2000" dirty="0" smtClean="0">
                <a:solidFill>
                  <a:srgbClr val="666633"/>
                </a:solidFill>
                <a:latin typeface="Arial" charset="0"/>
              </a:rPr>
              <a:t>3</a:t>
            </a:r>
            <a:r>
              <a:rPr lang="pt-BR" sz="2000" dirty="0" smtClean="0">
                <a:solidFill>
                  <a:srgbClr val="666633"/>
                </a:solidFill>
                <a:latin typeface="Arial" charset="0"/>
              </a:rPr>
              <a:t>.00 </a:t>
            </a:r>
            <a:r>
              <a:rPr lang="cs-CZ" sz="2000" b="1" dirty="0" smtClean="0">
                <a:solidFill>
                  <a:srgbClr val="666633"/>
                </a:solidFill>
                <a:latin typeface="Arial" charset="0"/>
              </a:rPr>
              <a:t>Diskuse a p</a:t>
            </a:r>
            <a:r>
              <a:rPr lang="pt-BR" sz="2000" b="1" dirty="0" smtClean="0">
                <a:solidFill>
                  <a:srgbClr val="666633"/>
                </a:solidFill>
                <a:latin typeface="Arial" charset="0"/>
              </a:rPr>
              <a:t>rostor </a:t>
            </a:r>
            <a:r>
              <a:rPr lang="pt-BR" sz="2000" b="1" dirty="0">
                <a:solidFill>
                  <a:srgbClr val="666633"/>
                </a:solidFill>
                <a:latin typeface="Arial" charset="0"/>
              </a:rPr>
              <a:t>pro dotazy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dirty="0" smtClean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78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772400" cy="1143000"/>
          </a:xfrm>
        </p:spPr>
        <p:txBody>
          <a:bodyPr/>
          <a:lstStyle/>
          <a:p>
            <a:r>
              <a:rPr lang="cs-CZ" sz="3200" dirty="0" smtClean="0">
                <a:solidFill>
                  <a:schemeClr val="bg1"/>
                </a:solidFill>
              </a:rPr>
              <a:t>Oslava Světového dne investičních fondů</a:t>
            </a:r>
            <a:br>
              <a:rPr lang="cs-CZ" sz="3200" dirty="0" smtClean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Proč </a:t>
            </a:r>
            <a:r>
              <a:rPr lang="cs-CZ" sz="2400" dirty="0" smtClean="0">
                <a:solidFill>
                  <a:schemeClr val="bg1"/>
                </a:solidFill>
              </a:rPr>
              <a:t>19</a:t>
            </a:r>
            <a:r>
              <a:rPr lang="cs-CZ" sz="2400" dirty="0">
                <a:solidFill>
                  <a:schemeClr val="bg1"/>
                </a:solidFill>
              </a:rPr>
              <a:t>. duben?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7992888" cy="638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sz="2800" dirty="0">
              <a:solidFill>
                <a:srgbClr val="990033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666633"/>
                </a:solidFill>
                <a:latin typeface="Arial" charset="0"/>
              </a:rPr>
              <a:t>19. dubna 1743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se narodil Abraham van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Ketwich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považovaný za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zakladatele investičních fondů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protože založil v roce 1774 první investiční fond „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Eendragt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maakt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Magt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“ (Union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is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 err="1">
                <a:solidFill>
                  <a:srgbClr val="666633"/>
                </a:solidFill>
                <a:latin typeface="Arial" charset="0"/>
              </a:rPr>
              <a:t>Strength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)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  <a:latin typeface="Arial" charset="0"/>
              </a:rPr>
              <a:t>2012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začalo slavit Světový den investičních fondů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Německo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, </a:t>
            </a:r>
            <a:r>
              <a:rPr lang="cs-CZ" b="1" dirty="0">
                <a:solidFill>
                  <a:srgbClr val="666633"/>
                </a:solidFill>
                <a:latin typeface="Arial" charset="0"/>
              </a:rPr>
              <a:t>následováno v roce 2013 Rakouskem a v roce 2014 Českou republikou a </a:t>
            </a:r>
            <a:r>
              <a:rPr lang="cs-CZ" b="1" dirty="0" smtClean="0">
                <a:solidFill>
                  <a:srgbClr val="666633"/>
                </a:solidFill>
                <a:latin typeface="Arial" charset="0"/>
              </a:rPr>
              <a:t>Slovenskem</a:t>
            </a:r>
          </a:p>
          <a:p>
            <a:pPr marL="342900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V roce 2016 zahajujeme oslavu Světového dne investičních fondu v ČR již ve středu 13.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dubna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600" b="1" dirty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>
              <a:latin typeface="Arial" charset="0"/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3764" y="28352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noProof="1">
                <a:solidFill>
                  <a:schemeClr val="bg1"/>
                </a:solidFill>
              </a:rPr>
              <a:t/>
            </a:r>
            <a:br>
              <a:rPr lang="cs-CZ" altLang="cs-CZ" noProof="1">
                <a:solidFill>
                  <a:schemeClr val="bg1"/>
                </a:solidFill>
              </a:rPr>
            </a:br>
            <a:r>
              <a:rPr lang="cs-CZ" altLang="cs-CZ" sz="3600" noProof="1" smtClean="0">
                <a:solidFill>
                  <a:schemeClr val="bg1"/>
                </a:solidFill>
              </a:rPr>
              <a:t>Světový den investičních fondů 2016</a:t>
            </a:r>
            <a:br>
              <a:rPr lang="cs-CZ" altLang="cs-CZ" sz="3600" noProof="1" smtClean="0">
                <a:solidFill>
                  <a:schemeClr val="bg1"/>
                </a:solidFill>
              </a:rPr>
            </a:br>
            <a:r>
              <a:rPr lang="cs-CZ" altLang="cs-CZ" sz="2800" noProof="1">
                <a:solidFill>
                  <a:schemeClr val="bg1"/>
                </a:solidFill>
              </a:rPr>
              <a:t>Z</a:t>
            </a:r>
            <a:r>
              <a:rPr lang="cs-CZ" altLang="cs-CZ" sz="2800" noProof="1" smtClean="0">
                <a:solidFill>
                  <a:schemeClr val="bg1"/>
                </a:solidFill>
              </a:rPr>
              <a:t>apojení AKAT</a:t>
            </a:r>
            <a:endParaRPr lang="cs-CZ" altLang="cs-CZ" sz="1800" dirty="0" smtClean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666633"/>
                </a:solidFill>
              </a:rPr>
              <a:t>Třetí </a:t>
            </a:r>
            <a:r>
              <a:rPr lang="cs-CZ" sz="2400" b="1" dirty="0">
                <a:solidFill>
                  <a:srgbClr val="666633"/>
                </a:solidFill>
              </a:rPr>
              <a:t>ročník </a:t>
            </a:r>
            <a:r>
              <a:rPr lang="cs-CZ" sz="2400" dirty="0">
                <a:solidFill>
                  <a:srgbClr val="666633"/>
                </a:solidFill>
              </a:rPr>
              <a:t>evropské akce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666633"/>
                </a:solidFill>
              </a:rPr>
              <a:t>Zapojená Asociace </a:t>
            </a:r>
            <a:r>
              <a:rPr lang="cs-CZ" sz="2400" dirty="0">
                <a:solidFill>
                  <a:srgbClr val="666633"/>
                </a:solidFill>
              </a:rPr>
              <a:t>pro kapitálový trh a její členové, investiční společnosti a banky, kteří nabízejí v rámci oslav tohoto dne </a:t>
            </a:r>
            <a:r>
              <a:rPr lang="cs-CZ" sz="2400" b="1" dirty="0">
                <a:solidFill>
                  <a:srgbClr val="666633"/>
                </a:solidFill>
              </a:rPr>
              <a:t>zajímavé nabídky pro </a:t>
            </a:r>
            <a:r>
              <a:rPr lang="cs-CZ" sz="2400" b="1" dirty="0" smtClean="0">
                <a:solidFill>
                  <a:srgbClr val="666633"/>
                </a:solidFill>
              </a:rPr>
              <a:t>investory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rgbClr val="666633"/>
                </a:solidFill>
              </a:rPr>
              <a:t>r</a:t>
            </a:r>
            <a:r>
              <a:rPr lang="cs-CZ" sz="2000" dirty="0" smtClean="0">
                <a:solidFill>
                  <a:srgbClr val="666633"/>
                </a:solidFill>
              </a:rPr>
              <a:t>ůzné výhody </a:t>
            </a:r>
            <a:r>
              <a:rPr lang="cs-CZ" sz="2000" dirty="0">
                <a:solidFill>
                  <a:srgbClr val="666633"/>
                </a:solidFill>
              </a:rPr>
              <a:t>formou </a:t>
            </a:r>
            <a:r>
              <a:rPr lang="cs-CZ" sz="2000" dirty="0" smtClean="0">
                <a:solidFill>
                  <a:srgbClr val="666633"/>
                </a:solidFill>
              </a:rPr>
              <a:t>dárků</a:t>
            </a:r>
            <a:r>
              <a:rPr lang="cs-CZ" sz="2000" dirty="0">
                <a:solidFill>
                  <a:srgbClr val="666633"/>
                </a:solidFill>
              </a:rPr>
              <a:t>, informačních </a:t>
            </a:r>
            <a:r>
              <a:rPr lang="cs-CZ" sz="2000" dirty="0" smtClean="0">
                <a:solidFill>
                  <a:srgbClr val="666633"/>
                </a:solidFill>
              </a:rPr>
              <a:t>materiálů, konzultací </a:t>
            </a:r>
            <a:r>
              <a:rPr lang="cs-CZ" sz="2000" dirty="0">
                <a:solidFill>
                  <a:srgbClr val="666633"/>
                </a:solidFill>
              </a:rPr>
              <a:t>a pořádání investičních seminářů pro investory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666633"/>
                </a:solidFill>
              </a:rPr>
              <a:t>v průběhu dubna – u každé zapojené společnosti individuální forma a trvání oslav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666633"/>
                </a:solidFill>
              </a:rPr>
              <a:t>Tisková konference 13.4.2016 </a:t>
            </a:r>
            <a:r>
              <a:rPr lang="cs-CZ" sz="2400" dirty="0" smtClean="0">
                <a:solidFill>
                  <a:srgbClr val="666633"/>
                </a:solidFill>
              </a:rPr>
              <a:t>za účasti pana Zdeňka Tůmy</a:t>
            </a:r>
            <a:endParaRPr lang="cs-CZ" sz="1800" dirty="0">
              <a:solidFill>
                <a:srgbClr val="6666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21288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2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Cíle </a:t>
            </a:r>
            <a:r>
              <a:rPr lang="cs-CZ" sz="3600" dirty="0" smtClean="0">
                <a:solidFill>
                  <a:schemeClr val="bg1"/>
                </a:solidFill>
              </a:rPr>
              <a:t>iniciativy 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Zapojení České republiky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7544" y="1916832"/>
            <a:ext cx="7975140" cy="75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Zasadit investiční fondy do širšího rámce fungování ekonomiky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Zdůraznit transparentnost investičních fondů a jejich přínos pro ekonomiku státu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Poskytnout investorům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lepší zázemí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pro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rozhodování o jejich investicích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666633"/>
                </a:solidFill>
                <a:latin typeface="Arial" charset="0"/>
              </a:rPr>
              <a:t>Dostat do většího povědomí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široké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veřejnosti základní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pojmové znaky </a:t>
            </a:r>
            <a:r>
              <a:rPr lang="cs-CZ" sz="2800" dirty="0">
                <a:solidFill>
                  <a:srgbClr val="666633"/>
                </a:solidFill>
                <a:latin typeface="Arial" charset="0"/>
              </a:rPr>
              <a:t>a výhody investičních </a:t>
            </a:r>
            <a:r>
              <a:rPr lang="cs-CZ" sz="2800" dirty="0" smtClean="0">
                <a:solidFill>
                  <a:srgbClr val="666633"/>
                </a:solidFill>
                <a:latin typeface="Arial" charset="0"/>
              </a:rPr>
              <a:t>fondů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666633"/>
              </a:solidFill>
            </a:endParaRP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cs-CZ" sz="2800" dirty="0" smtClean="0">
              <a:solidFill>
                <a:srgbClr val="6666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800" b="1" dirty="0" smtClean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600" b="1" dirty="0">
              <a:solidFill>
                <a:srgbClr val="9900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1400" dirty="0">
              <a:latin typeface="Arial" charset="0"/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155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Světový den investičních fondů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3100" dirty="0" smtClean="0">
                <a:solidFill>
                  <a:schemeClr val="bg1"/>
                </a:solidFill>
              </a:rPr>
              <a:t>Aktivity AKAT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endParaRPr lang="cs-CZ" sz="3600" dirty="0" smtClean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533456" cy="40617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</a:rPr>
              <a:t>Tisková </a:t>
            </a:r>
            <a:r>
              <a:rPr lang="cs-CZ" dirty="0">
                <a:solidFill>
                  <a:srgbClr val="666633"/>
                </a:solidFill>
              </a:rPr>
              <a:t>konference </a:t>
            </a:r>
            <a:r>
              <a:rPr lang="cs-CZ" dirty="0" smtClean="0">
                <a:solidFill>
                  <a:srgbClr val="666633"/>
                </a:solidFill>
              </a:rPr>
              <a:t>13.4.2016 </a:t>
            </a:r>
            <a:r>
              <a:rPr lang="cs-CZ" dirty="0">
                <a:solidFill>
                  <a:srgbClr val="666633"/>
                </a:solidFill>
              </a:rPr>
              <a:t>k prezentaci Světového dne investičních fondů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</a:rPr>
              <a:t>Proč </a:t>
            </a:r>
            <a:r>
              <a:rPr lang="cs-CZ" b="1" dirty="0">
                <a:solidFill>
                  <a:srgbClr val="666633"/>
                </a:solidFill>
              </a:rPr>
              <a:t>se slaví Světový den investičních fondů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</a:rPr>
              <a:t>Jak </a:t>
            </a:r>
            <a:r>
              <a:rPr lang="cs-CZ" b="1" dirty="0">
                <a:solidFill>
                  <a:srgbClr val="666633"/>
                </a:solidFill>
              </a:rPr>
              <a:t>investují čeští investoři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666633"/>
                </a:solidFill>
              </a:rPr>
              <a:t>Jaké </a:t>
            </a:r>
            <a:r>
              <a:rPr lang="cs-CZ" b="1" dirty="0">
                <a:solidFill>
                  <a:srgbClr val="666633"/>
                </a:solidFill>
              </a:rPr>
              <a:t>aktivity jsou připraveny v rámci oslav Světového dne investičních fondů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</a:rPr>
              <a:t>Webová stránka akce, kde je seznam zapojených společností</a:t>
            </a:r>
            <a:r>
              <a:rPr lang="cs-CZ" dirty="0">
                <a:solidFill>
                  <a:srgbClr val="666633"/>
                </a:solidFill>
              </a:rPr>
              <a:t>, soutěž o nejlepší investiční myšlenku,  vtipná videa a</a:t>
            </a:r>
            <a:r>
              <a:rPr lang="cs-CZ" dirty="0" smtClean="0">
                <a:solidFill>
                  <a:srgbClr val="666633"/>
                </a:solidFill>
              </a:rPr>
              <a:t> další informace:</a:t>
            </a:r>
          </a:p>
          <a:p>
            <a:pPr marL="400050" lvl="1" indent="0">
              <a:buNone/>
            </a:pPr>
            <a:r>
              <a:rPr lang="cs-CZ" sz="2800" b="1" dirty="0" smtClean="0">
                <a:solidFill>
                  <a:srgbClr val="666633"/>
                </a:solidFill>
              </a:rPr>
              <a:t>www.denfondu.cz</a:t>
            </a:r>
            <a:endParaRPr lang="cs-CZ" sz="3200" b="1" dirty="0" smtClean="0"/>
          </a:p>
          <a:p>
            <a:pPr>
              <a:spcBef>
                <a:spcPct val="0"/>
              </a:spcBef>
              <a:buFontTx/>
              <a:buNone/>
            </a:pPr>
            <a:endParaRPr lang="cs-CZ" b="1" dirty="0" smtClean="0">
              <a:solidFill>
                <a:srgbClr val="99003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Objem obhospodařovaného </a:t>
            </a:r>
            <a:r>
              <a:rPr lang="cs-CZ" sz="3600" dirty="0" smtClean="0">
                <a:solidFill>
                  <a:schemeClr val="bg1"/>
                </a:solidFill>
              </a:rPr>
              <a:t>majetku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Data k 31.12.2015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33826" y="1879599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Správci obhospodařují více než </a:t>
            </a:r>
            <a:endParaRPr lang="pl-PL" sz="2400" dirty="0" smtClean="0">
              <a:solidFill>
                <a:srgbClr val="666633"/>
              </a:solidFill>
            </a:endParaRPr>
          </a:p>
          <a:p>
            <a:pPr marL="400050" lvl="1" indent="0">
              <a:buNone/>
            </a:pPr>
            <a:r>
              <a:rPr lang="pl-PL" b="1" dirty="0" smtClean="0">
                <a:solidFill>
                  <a:srgbClr val="666633"/>
                </a:solidFill>
              </a:rPr>
              <a:t>1 149 572 000 000 </a:t>
            </a:r>
            <a:r>
              <a:rPr lang="pl-PL" b="1" dirty="0">
                <a:solidFill>
                  <a:srgbClr val="666633"/>
                </a:solidFill>
              </a:rPr>
              <a:t>K</a:t>
            </a:r>
            <a:r>
              <a:rPr lang="pl-PL" b="1" dirty="0" smtClean="0">
                <a:solidFill>
                  <a:srgbClr val="666633"/>
                </a:solidFill>
              </a:rPr>
              <a:t>č</a:t>
            </a:r>
            <a:endParaRPr lang="pl-PL" b="1" dirty="0">
              <a:solidFill>
                <a:srgbClr val="66663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Více než 1,25 milionu domácností má zainvestováno ve fondech </a:t>
            </a:r>
            <a:r>
              <a:rPr lang="pl-PL" sz="2400" dirty="0" smtClean="0">
                <a:solidFill>
                  <a:srgbClr val="666633"/>
                </a:solidFill>
              </a:rPr>
              <a:t>přes </a:t>
            </a:r>
            <a:r>
              <a:rPr lang="pl-PL" sz="2400" b="1" dirty="0" smtClean="0">
                <a:solidFill>
                  <a:srgbClr val="666633"/>
                </a:solidFill>
              </a:rPr>
              <a:t>385,30 </a:t>
            </a:r>
            <a:r>
              <a:rPr lang="pl-PL" sz="2400" b="1" dirty="0">
                <a:solidFill>
                  <a:srgbClr val="666633"/>
                </a:solidFill>
              </a:rPr>
              <a:t>mld. </a:t>
            </a:r>
            <a:r>
              <a:rPr lang="pl-PL" sz="2400" dirty="0" smtClean="0">
                <a:solidFill>
                  <a:srgbClr val="666633"/>
                </a:solidFill>
              </a:rPr>
              <a:t>Kč</a:t>
            </a:r>
            <a:endParaRPr lang="pl-PL" sz="2400" dirty="0">
              <a:solidFill>
                <a:srgbClr val="666633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666633"/>
                </a:solidFill>
              </a:rPr>
              <a:t>U správců jsou také obhospodařované nebo </a:t>
            </a:r>
            <a:r>
              <a:rPr lang="pl-PL" sz="2400" dirty="0" smtClean="0">
                <a:solidFill>
                  <a:srgbClr val="666633"/>
                </a:solidFill>
              </a:rPr>
              <a:t>administrované </a:t>
            </a:r>
            <a:r>
              <a:rPr lang="pl-PL" sz="2400" dirty="0">
                <a:solidFill>
                  <a:srgbClr val="666633"/>
                </a:solidFill>
              </a:rPr>
              <a:t>fondy </a:t>
            </a:r>
            <a:r>
              <a:rPr lang="pl-PL" sz="2400" b="1" dirty="0">
                <a:solidFill>
                  <a:srgbClr val="666633"/>
                </a:solidFill>
              </a:rPr>
              <a:t>kvalifikovaných investorů ve výši </a:t>
            </a:r>
            <a:r>
              <a:rPr lang="pl-PL" sz="2400" b="1" dirty="0" smtClean="0">
                <a:solidFill>
                  <a:srgbClr val="666633"/>
                </a:solidFill>
              </a:rPr>
              <a:t>78,67 </a:t>
            </a:r>
            <a:r>
              <a:rPr lang="pl-PL" sz="2400" b="1" dirty="0">
                <a:solidFill>
                  <a:srgbClr val="666633"/>
                </a:solidFill>
              </a:rPr>
              <a:t>mld. </a:t>
            </a:r>
            <a:r>
              <a:rPr lang="pl-PL" sz="2400" dirty="0" smtClean="0">
                <a:solidFill>
                  <a:srgbClr val="666633"/>
                </a:solidFill>
              </a:rPr>
              <a:t>Kč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b="1" dirty="0" smtClean="0">
                <a:solidFill>
                  <a:srgbClr val="666633"/>
                </a:solidFill>
              </a:rPr>
              <a:t>Dopad penzijní reformy</a:t>
            </a:r>
            <a:r>
              <a:rPr lang="pl-PL" sz="2400" dirty="0" smtClean="0">
                <a:solidFill>
                  <a:srgbClr val="666633"/>
                </a:solidFill>
              </a:rPr>
              <a:t>: </a:t>
            </a:r>
            <a:r>
              <a:rPr lang="pl-PL" sz="2400" dirty="0">
                <a:solidFill>
                  <a:srgbClr val="666633"/>
                </a:solidFill>
              </a:rPr>
              <a:t>rostoucí význam vlastních úspor ve </a:t>
            </a:r>
            <a:r>
              <a:rPr lang="pl-PL" sz="2400" dirty="0" smtClean="0">
                <a:solidFill>
                  <a:srgbClr val="666633"/>
                </a:solidFill>
              </a:rPr>
              <a:t>formě </a:t>
            </a:r>
            <a:r>
              <a:rPr lang="pl-PL" sz="2400" dirty="0">
                <a:solidFill>
                  <a:srgbClr val="666633"/>
                </a:solidFill>
              </a:rPr>
              <a:t>fondů kolektivního investování a pravidelného investování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bg1"/>
                </a:solidFill>
              </a:rPr>
              <a:t>Další aktivity AKAT pro veřejnost</a:t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Blog a </a:t>
            </a:r>
            <a:r>
              <a:rPr lang="cs-CZ" sz="2800" dirty="0" err="1" smtClean="0">
                <a:solidFill>
                  <a:schemeClr val="bg1"/>
                </a:solidFill>
              </a:rPr>
              <a:t>Twitter</a:t>
            </a:r>
            <a:endParaRPr lang="cs-CZ" sz="2000" dirty="0" smtClean="0">
              <a:solidFill>
                <a:schemeClr val="bg1"/>
              </a:solidFill>
            </a:endParaRPr>
          </a:p>
        </p:txBody>
      </p:sp>
      <p:sp>
        <p:nvSpPr>
          <p:cNvPr id="15363" name="Rectangle 12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Blog AKAT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Každý týden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zajímavý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blogový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příspěvek na webu AKAT</a:t>
            </a: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666633"/>
                </a:solidFill>
                <a:latin typeface="Arial" charset="0"/>
              </a:rPr>
              <a:t>C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ílem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přiblížení investování a souvisejících otázek široké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veřejnosti </a:t>
            </a:r>
            <a:endParaRPr lang="cs-CZ" dirty="0">
              <a:solidFill>
                <a:srgbClr val="666633"/>
              </a:solidFill>
              <a:latin typeface="Arial" charset="0"/>
            </a:endParaRPr>
          </a:p>
          <a:p>
            <a:pPr lvl="2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V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odlehčené formě různé zážitky, názory a postřehy ke klasickým i aktuálním otázkám autorů z členských společností AKAT i dalších 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odborníků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666633"/>
                </a:solidFill>
                <a:latin typeface="Arial" charset="0"/>
              </a:rPr>
              <a:t>Twitter</a:t>
            </a: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 AKATCR</a:t>
            </a:r>
          </a:p>
          <a:p>
            <a:pPr marL="1257300" lvl="4" indent="-3429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666633"/>
                </a:solidFill>
                <a:latin typeface="Arial" charset="0"/>
              </a:rPr>
              <a:t>aktuální informace a upozornění na zajímavé novinky, </a:t>
            </a:r>
            <a:r>
              <a:rPr lang="cs-CZ" dirty="0">
                <a:solidFill>
                  <a:srgbClr val="666633"/>
                </a:solidFill>
                <a:latin typeface="Arial" charset="0"/>
              </a:rPr>
              <a:t>investiční postřehy a články</a:t>
            </a:r>
          </a:p>
          <a:p>
            <a:pPr lvl="2">
              <a:lnSpc>
                <a:spcPct val="90000"/>
              </a:lnSpc>
            </a:pPr>
            <a:endParaRPr lang="cs-CZ" dirty="0" smtClean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1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z="3600" dirty="0" smtClean="0">
                <a:solidFill>
                  <a:schemeClr val="bg1"/>
                </a:solidFill>
              </a:rPr>
              <a:t>Diskuse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8000" dirty="0" smtClean="0">
                <a:solidFill>
                  <a:srgbClr val="666633"/>
                </a:solidFill>
              </a:rPr>
              <a:t>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rgbClr val="666633"/>
                </a:solidFill>
              </a:rPr>
              <a:t>Děkujeme 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rgbClr val="666633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1800" b="1" dirty="0">
                <a:solidFill>
                  <a:srgbClr val="666633"/>
                </a:solidFill>
              </a:rPr>
              <a:t>Asociace pro kapitálový trh České republiky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>
                <a:solidFill>
                  <a:srgbClr val="666633"/>
                </a:solidFill>
              </a:rPr>
              <a:t>Štěpánská 16/612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>
                <a:solidFill>
                  <a:srgbClr val="666633"/>
                </a:solidFill>
              </a:rPr>
              <a:t>110 00 Praha 1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>
                <a:solidFill>
                  <a:srgbClr val="666633"/>
                </a:solidFill>
              </a:rPr>
              <a:t>Tel.: +420 224 919 114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>
                <a:solidFill>
                  <a:srgbClr val="666633"/>
                </a:solidFill>
              </a:rPr>
              <a:t>Fax: +420 224 919 115</a:t>
            </a:r>
          </a:p>
          <a:p>
            <a:pPr>
              <a:lnSpc>
                <a:spcPct val="80000"/>
              </a:lnSpc>
              <a:buNone/>
            </a:pPr>
            <a:endParaRPr lang="cs-CZ" sz="1800" b="1" dirty="0">
              <a:solidFill>
                <a:srgbClr val="9933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pl-PL" sz="1800" b="1" dirty="0">
                <a:solidFill>
                  <a:srgbClr val="666633"/>
                </a:solidFill>
              </a:rPr>
              <a:t>Sledujte nás na</a:t>
            </a:r>
            <a:r>
              <a:rPr lang="pl-PL" sz="1800" dirty="0">
                <a:solidFill>
                  <a:srgbClr val="666633"/>
                </a:solidFill>
              </a:rPr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pl-PL" sz="1800" dirty="0">
                <a:solidFill>
                  <a:srgbClr val="666633"/>
                </a:solidFill>
              </a:rPr>
              <a:t>Blog AKAT na www.akatcr.cz </a:t>
            </a:r>
          </a:p>
          <a:p>
            <a:pPr>
              <a:lnSpc>
                <a:spcPct val="80000"/>
              </a:lnSpc>
              <a:buNone/>
            </a:pPr>
            <a:r>
              <a:rPr lang="pl-PL" sz="1800" dirty="0">
                <a:solidFill>
                  <a:srgbClr val="666633"/>
                </a:solidFill>
              </a:rPr>
              <a:t>Twitter AKAT: @AKATCR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8962</TotalTime>
  <Words>479</Words>
  <Application>Microsoft Office PowerPoint</Application>
  <PresentationFormat>Předvádění na obrazovce (4:3)</PresentationFormat>
  <Paragraphs>67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Motiv1</vt:lpstr>
      <vt:lpstr>Prezentace aplikace PowerPoint</vt:lpstr>
      <vt:lpstr>Tisková konference 13. dubna 2016 Program</vt:lpstr>
      <vt:lpstr>Oslava Světového dne investičních fondů Proč 19. duben?</vt:lpstr>
      <vt:lpstr> Světový den investičních fondů 2016 Zapojení AKAT</vt:lpstr>
      <vt:lpstr>Cíle iniciativy  Zapojení České republiky </vt:lpstr>
      <vt:lpstr> Světový den investičních fondů Aktivity AKAT </vt:lpstr>
      <vt:lpstr>Objem obhospodařovaného majetku Data k 31.12.2015</vt:lpstr>
      <vt:lpstr>Další aktivity AKAT pro veřejnost Blog a Twitter</vt:lpstr>
      <vt:lpstr>Diskuse</vt:lpstr>
    </vt:vector>
  </TitlesOfParts>
  <Company>SIS, a. 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AKAT ČR</cp:lastModifiedBy>
  <cp:revision>318</cp:revision>
  <cp:lastPrinted>2016-04-13T06:59:31Z</cp:lastPrinted>
  <dcterms:created xsi:type="dcterms:W3CDTF">2002-01-28T07:46:14Z</dcterms:created>
  <dcterms:modified xsi:type="dcterms:W3CDTF">2016-04-13T06:59:39Z</dcterms:modified>
</cp:coreProperties>
</file>