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notesMasterIdLst>
    <p:notesMasterId r:id="rId11"/>
  </p:notesMasterIdLst>
  <p:handoutMasterIdLst>
    <p:handoutMasterId r:id="rId12"/>
  </p:handoutMasterIdLst>
  <p:sldIdLst>
    <p:sldId id="265" r:id="rId2"/>
    <p:sldId id="382" r:id="rId3"/>
    <p:sldId id="309" r:id="rId4"/>
    <p:sldId id="380" r:id="rId5"/>
    <p:sldId id="379" r:id="rId6"/>
    <p:sldId id="326" r:id="rId7"/>
    <p:sldId id="325" r:id="rId8"/>
    <p:sldId id="381" r:id="rId9"/>
    <p:sldId id="335" r:id="rId10"/>
  </p:sldIdLst>
  <p:sldSz cx="9144000" cy="6858000" type="screen4x3"/>
  <p:notesSz cx="6797675" cy="9928225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 userDrawn="1">
          <p15:clr>
            <a:srgbClr val="A4A3A4"/>
          </p15:clr>
        </p15:guide>
        <p15:guide id="2" pos="214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6633"/>
    <a:srgbClr val="993300"/>
    <a:srgbClr val="CC3300"/>
    <a:srgbClr val="A9A98F"/>
    <a:srgbClr val="A9AF9D"/>
    <a:srgbClr val="969696"/>
    <a:srgbClr val="990033"/>
    <a:srgbClr val="CC0066"/>
    <a:srgbClr val="66CCFF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3" autoAdjust="0"/>
    <p:restoredTop sz="89968" autoAdjust="0"/>
  </p:normalViewPr>
  <p:slideViewPr>
    <p:cSldViewPr>
      <p:cViewPr varScale="1">
        <p:scale>
          <a:sx n="68" d="100"/>
          <a:sy n="68" d="100"/>
        </p:scale>
        <p:origin x="1458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7" d="100"/>
          <a:sy n="77" d="100"/>
        </p:scale>
        <p:origin x="-2136" y="-90"/>
      </p:cViewPr>
      <p:guideLst>
        <p:guide orient="horz" pos="3128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2"/>
            <a:ext cx="2944342" cy="495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41" tIns="46221" rIns="92441" bIns="46221" numCol="1" anchor="t" anchorCtr="0" compatLnSpc="1">
            <a:prstTxWarp prst="textNoShape">
              <a:avLst/>
            </a:prstTxWarp>
          </a:bodyPr>
          <a:lstStyle>
            <a:lvl1pPr defTabSz="923667">
              <a:defRPr sz="13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3337" y="2"/>
            <a:ext cx="2944341" cy="495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41" tIns="46221" rIns="92441" bIns="46221" numCol="1" anchor="t" anchorCtr="0" compatLnSpc="1">
            <a:prstTxWarp prst="textNoShape">
              <a:avLst/>
            </a:prstTxWarp>
          </a:bodyPr>
          <a:lstStyle>
            <a:lvl1pPr algn="r" defTabSz="923667">
              <a:defRPr sz="13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32353"/>
            <a:ext cx="2944342" cy="495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41" tIns="46221" rIns="92441" bIns="46221" numCol="1" anchor="b" anchorCtr="0" compatLnSpc="1">
            <a:prstTxWarp prst="textNoShape">
              <a:avLst/>
            </a:prstTxWarp>
          </a:bodyPr>
          <a:lstStyle>
            <a:lvl1pPr defTabSz="923667">
              <a:defRPr sz="13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3337" y="9432353"/>
            <a:ext cx="2944341" cy="495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41" tIns="46221" rIns="92441" bIns="46221" numCol="1" anchor="b" anchorCtr="0" compatLnSpc="1">
            <a:prstTxWarp prst="textNoShape">
              <a:avLst/>
            </a:prstTxWarp>
          </a:bodyPr>
          <a:lstStyle>
            <a:lvl1pPr algn="r" defTabSz="923667">
              <a:defRPr sz="1300"/>
            </a:lvl1pPr>
          </a:lstStyle>
          <a:p>
            <a:pPr>
              <a:defRPr/>
            </a:pPr>
            <a:fld id="{2ECE1B4E-B80E-47E9-B139-5C86B7FB2E2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245726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2"/>
            <a:ext cx="2944342" cy="495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41" tIns="46221" rIns="92441" bIns="46221" numCol="1" anchor="t" anchorCtr="0" compatLnSpc="1">
            <a:prstTxWarp prst="textNoShape">
              <a:avLst/>
            </a:prstTxWarp>
          </a:bodyPr>
          <a:lstStyle>
            <a:lvl1pPr defTabSz="923667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814" y="2"/>
            <a:ext cx="2944342" cy="495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41" tIns="46221" rIns="92441" bIns="46221" numCol="1" anchor="t" anchorCtr="0" compatLnSpc="1">
            <a:prstTxWarp prst="textNoShape">
              <a:avLst/>
            </a:prstTxWarp>
          </a:bodyPr>
          <a:lstStyle>
            <a:lvl1pPr algn="r" defTabSz="923667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9163" y="746125"/>
            <a:ext cx="4960937" cy="3721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66" y="4715407"/>
            <a:ext cx="5438748" cy="4467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41" tIns="46221" rIns="92441" bIns="4622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4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30814"/>
            <a:ext cx="2944342" cy="495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41" tIns="46221" rIns="92441" bIns="46221" numCol="1" anchor="b" anchorCtr="0" compatLnSpc="1">
            <a:prstTxWarp prst="textNoShape">
              <a:avLst/>
            </a:prstTxWarp>
          </a:bodyPr>
          <a:lstStyle>
            <a:lvl1pPr defTabSz="923667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814" y="9430814"/>
            <a:ext cx="2944342" cy="495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41" tIns="46221" rIns="92441" bIns="46221" numCol="1" anchor="b" anchorCtr="0" compatLnSpc="1">
            <a:prstTxWarp prst="textNoShape">
              <a:avLst/>
            </a:prstTxWarp>
          </a:bodyPr>
          <a:lstStyle>
            <a:lvl1pPr algn="r" defTabSz="923667">
              <a:defRPr sz="1300"/>
            </a:lvl1pPr>
          </a:lstStyle>
          <a:p>
            <a:pPr>
              <a:defRPr/>
            </a:pPr>
            <a:fld id="{756B799E-4321-4DF7-B95F-9DA4548125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8765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667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14506" indent="-274809" defTabSz="923667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099240" indent="-219847" defTabSz="923667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538936" indent="-219847" defTabSz="923667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1978632" indent="-219847" defTabSz="923667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418328" indent="-219847" defTabSz="923667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858024" indent="-219847" defTabSz="923667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297720" indent="-219847" defTabSz="923667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737417" indent="-219847" defTabSz="923667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B9D6FAEF-9974-4A10-936E-8BBFC7CEF93B}" type="slidenum">
              <a:rPr lang="en-US" sz="1300"/>
              <a:pPr eaLnBrk="1" hangingPunct="1"/>
              <a:t>1</a:t>
            </a:fld>
            <a:endParaRPr lang="en-US" sz="1300" dirty="0"/>
          </a:p>
        </p:txBody>
      </p:sp>
      <p:sp>
        <p:nvSpPr>
          <p:cNvPr id="24579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0687128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56B799E-4321-4DF7-B95F-9DA45481255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85061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EE8074-E5F3-47D3-BBEB-20803EABE277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08784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46FFAF-FCFD-4F71-81A3-C9CACFF9E471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21139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15100" y="381000"/>
            <a:ext cx="1943100" cy="57150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676900" cy="57150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F7BBFB-FEC6-410D-A490-B49045079496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70643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Nadpis a 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abulku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r>
              <a:rPr lang="cs-CZ" noProof="0" dirty="0" smtClean="0"/>
              <a:t>Kliknutím na ikonu přidáte tabulku.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4CE724-D491-41EC-93E0-9559F697704E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337937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6F4E21-31D1-4E72-B67C-23898E89F501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66902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98B567-1778-4D81-A605-DDF2BB3CEC3A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42556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94C4AD-6E1B-46D9-B8B1-19CA384EFFE0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39438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0A5D59-20ED-4BF9-A519-1ADA0B8BC2E9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7943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9FDB18-D286-493B-B1FA-90B626F9438B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9045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037833-10CD-40F4-AB24-858CC68FD650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41332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8E6903-0AC9-49D2-AEA2-AEA0A49F1DA9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76119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530AA4-3743-48AD-B7D3-FA733008990A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377161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9144000" cy="1752600"/>
          </a:xfrm>
          <a:prstGeom prst="rect">
            <a:avLst/>
          </a:prstGeom>
          <a:solidFill>
            <a:srgbClr val="9933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10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styl.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8DE227EE-9FBF-4354-A1C8-AF6EA8B9DD0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 descr="Z:\HLAVICKA_LOGA_AKAT\AKAT ČR_aktuální\LOGO_TEMP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1863" y="2220104"/>
            <a:ext cx="4899974" cy="2115143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Obrázek 5" descr="Z:\HLAVICKA_LOGA_AKAT\AKAT ČR_aktuální\LOGO_TEMP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5978556"/>
            <a:ext cx="1548680" cy="747464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7836" y="4326570"/>
            <a:ext cx="4248028" cy="12507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 smtClean="0">
                <a:solidFill>
                  <a:schemeClr val="bg1"/>
                </a:solidFill>
              </a:rPr>
              <a:t>Tisková konference 13. dubna 2016</a:t>
            </a:r>
            <a:br>
              <a:rPr lang="cs-CZ" sz="3600" dirty="0" smtClean="0">
                <a:solidFill>
                  <a:schemeClr val="bg1"/>
                </a:solidFill>
              </a:rPr>
            </a:br>
            <a:r>
              <a:rPr lang="cs-CZ" sz="2800" dirty="0">
                <a:solidFill>
                  <a:schemeClr val="bg1"/>
                </a:solidFill>
              </a:rPr>
              <a:t>P</a:t>
            </a:r>
            <a:r>
              <a:rPr lang="cs-CZ" sz="2800" dirty="0" smtClean="0">
                <a:solidFill>
                  <a:schemeClr val="bg1"/>
                </a:solidFill>
              </a:rPr>
              <a:t>rogram</a:t>
            </a:r>
          </a:p>
        </p:txBody>
      </p:sp>
      <p:sp>
        <p:nvSpPr>
          <p:cNvPr id="15363" name="Rectangle 12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cs-CZ" sz="2000" dirty="0" smtClean="0">
                <a:solidFill>
                  <a:srgbClr val="666633"/>
                </a:solidFill>
                <a:latin typeface="Arial" charset="0"/>
              </a:rPr>
              <a:t>12.00 </a:t>
            </a:r>
            <a:r>
              <a:rPr lang="cs-CZ" sz="2000" dirty="0">
                <a:solidFill>
                  <a:srgbClr val="666633"/>
                </a:solidFill>
                <a:latin typeface="Arial" charset="0"/>
              </a:rPr>
              <a:t>– </a:t>
            </a:r>
            <a:r>
              <a:rPr lang="cs-CZ" sz="2000" dirty="0" smtClean="0">
                <a:solidFill>
                  <a:srgbClr val="666633"/>
                </a:solidFill>
                <a:latin typeface="Arial" charset="0"/>
              </a:rPr>
              <a:t>12.15 </a:t>
            </a:r>
            <a:r>
              <a:rPr lang="cs-CZ" sz="2000" b="1" dirty="0">
                <a:solidFill>
                  <a:srgbClr val="666633"/>
                </a:solidFill>
                <a:latin typeface="Arial" charset="0"/>
              </a:rPr>
              <a:t>P</a:t>
            </a:r>
            <a:r>
              <a:rPr lang="cs-CZ" sz="2000" b="1" dirty="0" smtClean="0">
                <a:solidFill>
                  <a:srgbClr val="666633"/>
                </a:solidFill>
                <a:latin typeface="Arial" charset="0"/>
              </a:rPr>
              <a:t>rezentace ke Světovému dni </a:t>
            </a:r>
            <a:r>
              <a:rPr lang="cs-CZ" sz="2000" b="1" dirty="0">
                <a:solidFill>
                  <a:srgbClr val="666633"/>
                </a:solidFill>
                <a:latin typeface="Arial" charset="0"/>
              </a:rPr>
              <a:t>investičních </a:t>
            </a:r>
            <a:r>
              <a:rPr lang="cs-CZ" sz="2000" b="1" dirty="0" smtClean="0">
                <a:solidFill>
                  <a:srgbClr val="666633"/>
                </a:solidFill>
                <a:latin typeface="Arial" charset="0"/>
              </a:rPr>
              <a:t>fondů</a:t>
            </a:r>
          </a:p>
          <a:p>
            <a:pPr marL="400050" lvl="1" indent="0">
              <a:spcBef>
                <a:spcPct val="50000"/>
              </a:spcBef>
              <a:buNone/>
            </a:pPr>
            <a:r>
              <a:rPr lang="cs-CZ" sz="1600" i="1" dirty="0" smtClean="0">
                <a:solidFill>
                  <a:srgbClr val="666633"/>
                </a:solidFill>
                <a:latin typeface="Arial" charset="0"/>
              </a:rPr>
              <a:t>Jana Brodani, výkonná ředitelka AKAT </a:t>
            </a:r>
          </a:p>
          <a:p>
            <a:pPr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cs-CZ" sz="2000" dirty="0" smtClean="0">
                <a:solidFill>
                  <a:srgbClr val="666633"/>
                </a:solidFill>
                <a:latin typeface="Arial" charset="0"/>
              </a:rPr>
              <a:t>12</a:t>
            </a:r>
            <a:r>
              <a:rPr lang="pt-BR" sz="2000" dirty="0" smtClean="0">
                <a:solidFill>
                  <a:srgbClr val="666633"/>
                </a:solidFill>
                <a:latin typeface="Arial" charset="0"/>
              </a:rPr>
              <a:t>.15 – </a:t>
            </a:r>
            <a:r>
              <a:rPr lang="cs-CZ" sz="2000" dirty="0" smtClean="0">
                <a:solidFill>
                  <a:srgbClr val="666633"/>
                </a:solidFill>
                <a:latin typeface="Arial" charset="0"/>
              </a:rPr>
              <a:t>12</a:t>
            </a:r>
            <a:r>
              <a:rPr lang="pt-BR" sz="2000" dirty="0" smtClean="0">
                <a:solidFill>
                  <a:srgbClr val="666633"/>
                </a:solidFill>
                <a:latin typeface="Arial" charset="0"/>
              </a:rPr>
              <a:t>.30 </a:t>
            </a:r>
            <a:r>
              <a:rPr lang="cs-CZ" sz="2000" b="1" dirty="0" smtClean="0">
                <a:solidFill>
                  <a:srgbClr val="666633"/>
                </a:solidFill>
                <a:latin typeface="Arial" charset="0"/>
              </a:rPr>
              <a:t>Komentář k investování </a:t>
            </a:r>
          </a:p>
          <a:p>
            <a:pPr marL="400050" lvl="1" indent="0">
              <a:spcBef>
                <a:spcPct val="50000"/>
              </a:spcBef>
              <a:buNone/>
            </a:pPr>
            <a:r>
              <a:rPr lang="cs-CZ" sz="1600" i="1" dirty="0" smtClean="0">
                <a:solidFill>
                  <a:srgbClr val="666633"/>
                </a:solidFill>
                <a:latin typeface="Arial" charset="0"/>
              </a:rPr>
              <a:t>Zdeněk Tůma, bývalý guvernér ČNB, partner KPMG Česká republika, vysokoškolský pedagog</a:t>
            </a:r>
            <a:endParaRPr lang="pt-BR" sz="1600" i="1" dirty="0" smtClean="0">
              <a:solidFill>
                <a:srgbClr val="666633"/>
              </a:solidFill>
              <a:latin typeface="Arial" charset="0"/>
            </a:endParaRPr>
          </a:p>
          <a:p>
            <a:pPr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cs-CZ" sz="2000" dirty="0" smtClean="0">
                <a:solidFill>
                  <a:srgbClr val="666633"/>
                </a:solidFill>
                <a:latin typeface="Arial" charset="0"/>
              </a:rPr>
              <a:t>12</a:t>
            </a:r>
            <a:r>
              <a:rPr lang="pt-BR" sz="2000" dirty="0" smtClean="0">
                <a:solidFill>
                  <a:srgbClr val="666633"/>
                </a:solidFill>
                <a:latin typeface="Arial" charset="0"/>
              </a:rPr>
              <a:t>.30 – </a:t>
            </a:r>
            <a:r>
              <a:rPr lang="cs-CZ" sz="2000" dirty="0" smtClean="0">
                <a:solidFill>
                  <a:srgbClr val="666633"/>
                </a:solidFill>
                <a:latin typeface="Arial" charset="0"/>
              </a:rPr>
              <a:t>12</a:t>
            </a:r>
            <a:r>
              <a:rPr lang="pt-BR" sz="2000" dirty="0" smtClean="0">
                <a:solidFill>
                  <a:srgbClr val="666633"/>
                </a:solidFill>
                <a:latin typeface="Arial" charset="0"/>
              </a:rPr>
              <a:t>.45 </a:t>
            </a:r>
            <a:r>
              <a:rPr lang="cs-CZ" sz="2000" b="1" dirty="0" smtClean="0">
                <a:solidFill>
                  <a:srgbClr val="666633"/>
                </a:solidFill>
                <a:latin typeface="Arial" charset="0"/>
              </a:rPr>
              <a:t>P</a:t>
            </a:r>
            <a:r>
              <a:rPr lang="pt-BR" sz="2000" b="1" dirty="0" smtClean="0">
                <a:solidFill>
                  <a:srgbClr val="666633"/>
                </a:solidFill>
                <a:latin typeface="Arial" charset="0"/>
              </a:rPr>
              <a:t>rezentace </a:t>
            </a:r>
            <a:r>
              <a:rPr lang="cs-CZ" sz="2000" b="1" dirty="0" smtClean="0">
                <a:solidFill>
                  <a:srgbClr val="666633"/>
                </a:solidFill>
                <a:latin typeface="Arial" charset="0"/>
              </a:rPr>
              <a:t>připravené online a rozhlasové kampaně</a:t>
            </a:r>
          </a:p>
          <a:p>
            <a:pPr marL="400050" lvl="1" indent="0">
              <a:spcBef>
                <a:spcPct val="50000"/>
              </a:spcBef>
              <a:buNone/>
            </a:pPr>
            <a:r>
              <a:rPr lang="cs-CZ" sz="1600" i="1" smtClean="0">
                <a:solidFill>
                  <a:srgbClr val="666633"/>
                </a:solidFill>
                <a:latin typeface="Arial" charset="0"/>
              </a:rPr>
              <a:t>Martin </a:t>
            </a:r>
            <a:r>
              <a:rPr lang="cs-CZ" sz="1600" i="1" dirty="0" smtClean="0">
                <a:solidFill>
                  <a:srgbClr val="666633"/>
                </a:solidFill>
                <a:latin typeface="Arial" charset="0"/>
              </a:rPr>
              <a:t>Řezáč, člen Výkonného výboru AKAT</a:t>
            </a:r>
            <a:endParaRPr lang="pt-BR" sz="1600" i="1" dirty="0">
              <a:solidFill>
                <a:srgbClr val="666633"/>
              </a:solidFill>
              <a:latin typeface="Arial" charset="0"/>
            </a:endParaRPr>
          </a:p>
          <a:p>
            <a:pPr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cs-CZ" sz="2000" dirty="0" smtClean="0">
                <a:solidFill>
                  <a:srgbClr val="666633"/>
                </a:solidFill>
                <a:latin typeface="Arial" charset="0"/>
              </a:rPr>
              <a:t>12</a:t>
            </a:r>
            <a:r>
              <a:rPr lang="pt-BR" sz="2000" dirty="0" smtClean="0">
                <a:solidFill>
                  <a:srgbClr val="666633"/>
                </a:solidFill>
                <a:latin typeface="Arial" charset="0"/>
              </a:rPr>
              <a:t>.45 </a:t>
            </a:r>
            <a:r>
              <a:rPr lang="pt-BR" sz="2000" dirty="0">
                <a:solidFill>
                  <a:srgbClr val="666633"/>
                </a:solidFill>
                <a:latin typeface="Arial" charset="0"/>
              </a:rPr>
              <a:t>– </a:t>
            </a:r>
            <a:r>
              <a:rPr lang="pt-BR" sz="2000" dirty="0" smtClean="0">
                <a:solidFill>
                  <a:srgbClr val="666633"/>
                </a:solidFill>
                <a:latin typeface="Arial" charset="0"/>
              </a:rPr>
              <a:t>1</a:t>
            </a:r>
            <a:r>
              <a:rPr lang="cs-CZ" sz="2000" dirty="0" smtClean="0">
                <a:solidFill>
                  <a:srgbClr val="666633"/>
                </a:solidFill>
                <a:latin typeface="Arial" charset="0"/>
              </a:rPr>
              <a:t>3</a:t>
            </a:r>
            <a:r>
              <a:rPr lang="pt-BR" sz="2000" dirty="0" smtClean="0">
                <a:solidFill>
                  <a:srgbClr val="666633"/>
                </a:solidFill>
                <a:latin typeface="Arial" charset="0"/>
              </a:rPr>
              <a:t>.00 </a:t>
            </a:r>
            <a:r>
              <a:rPr lang="cs-CZ" sz="2000" b="1" dirty="0" smtClean="0">
                <a:solidFill>
                  <a:srgbClr val="666633"/>
                </a:solidFill>
                <a:latin typeface="Arial" charset="0"/>
              </a:rPr>
              <a:t>Diskuse a p</a:t>
            </a:r>
            <a:r>
              <a:rPr lang="pt-BR" sz="2000" b="1" dirty="0" smtClean="0">
                <a:solidFill>
                  <a:srgbClr val="666633"/>
                </a:solidFill>
                <a:latin typeface="Arial" charset="0"/>
              </a:rPr>
              <a:t>rostor </a:t>
            </a:r>
            <a:r>
              <a:rPr lang="pt-BR" sz="2000" b="1" dirty="0">
                <a:solidFill>
                  <a:srgbClr val="666633"/>
                </a:solidFill>
                <a:latin typeface="Arial" charset="0"/>
              </a:rPr>
              <a:t>pro dotazy</a:t>
            </a:r>
          </a:p>
          <a:p>
            <a:pPr>
              <a:spcBef>
                <a:spcPct val="50000"/>
              </a:spcBef>
              <a:buFont typeface="Wingdings" panose="05000000000000000000" pitchFamily="2" charset="2"/>
              <a:buChar char="§"/>
            </a:pPr>
            <a:endParaRPr lang="cs-CZ" dirty="0" smtClean="0"/>
          </a:p>
        </p:txBody>
      </p:sp>
      <p:pic>
        <p:nvPicPr>
          <p:cNvPr id="4" name="Obrázek 3" descr="Z:\HLAVICKA_LOGA_AKAT\AKAT ČR_aktuální\LOGO_TEMP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5993904"/>
            <a:ext cx="1548680" cy="74746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97824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332656"/>
            <a:ext cx="7772400" cy="1143000"/>
          </a:xfrm>
        </p:spPr>
        <p:txBody>
          <a:bodyPr/>
          <a:lstStyle/>
          <a:p>
            <a:r>
              <a:rPr lang="cs-CZ" sz="3200" dirty="0" smtClean="0">
                <a:solidFill>
                  <a:schemeClr val="bg1"/>
                </a:solidFill>
              </a:rPr>
              <a:t>Oslava Světového dne investičních fondů</a:t>
            </a:r>
            <a:br>
              <a:rPr lang="cs-CZ" sz="3200" dirty="0" smtClean="0">
                <a:solidFill>
                  <a:schemeClr val="bg1"/>
                </a:solidFill>
              </a:rPr>
            </a:br>
            <a:r>
              <a:rPr lang="cs-CZ" sz="2400" dirty="0">
                <a:solidFill>
                  <a:schemeClr val="bg1"/>
                </a:solidFill>
              </a:rPr>
              <a:t>Proč </a:t>
            </a:r>
            <a:r>
              <a:rPr lang="cs-CZ" sz="2400" dirty="0" smtClean="0">
                <a:solidFill>
                  <a:schemeClr val="bg1"/>
                </a:solidFill>
              </a:rPr>
              <a:t>19</a:t>
            </a:r>
            <a:r>
              <a:rPr lang="cs-CZ" sz="2400" dirty="0">
                <a:solidFill>
                  <a:schemeClr val="bg1"/>
                </a:solidFill>
              </a:rPr>
              <a:t>. duben?</a:t>
            </a: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395536" y="1340768"/>
            <a:ext cx="7992888" cy="63863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457200" indent="-457200">
              <a:spcBef>
                <a:spcPct val="50000"/>
              </a:spcBef>
              <a:buFont typeface="Wingdings" panose="05000000000000000000" pitchFamily="2" charset="2"/>
              <a:buChar char="§"/>
            </a:pPr>
            <a:endParaRPr lang="cs-CZ" sz="2800" dirty="0">
              <a:solidFill>
                <a:srgbClr val="990033"/>
              </a:solidFill>
              <a:latin typeface="Arial" charset="0"/>
            </a:endParaRPr>
          </a:p>
          <a:p>
            <a:pPr marL="342900" indent="-342900"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cs-CZ" b="1" dirty="0">
                <a:solidFill>
                  <a:srgbClr val="666633"/>
                </a:solidFill>
                <a:latin typeface="Arial" charset="0"/>
              </a:rPr>
              <a:t>19. dubna 1743</a:t>
            </a:r>
            <a:r>
              <a:rPr lang="cs-CZ" dirty="0">
                <a:solidFill>
                  <a:srgbClr val="666633"/>
                </a:solidFill>
                <a:latin typeface="Arial" charset="0"/>
              </a:rPr>
              <a:t>, se narodil Abraham van </a:t>
            </a:r>
            <a:r>
              <a:rPr lang="cs-CZ" dirty="0" err="1">
                <a:solidFill>
                  <a:srgbClr val="666633"/>
                </a:solidFill>
                <a:latin typeface="Arial" charset="0"/>
              </a:rPr>
              <a:t>Ketwich</a:t>
            </a:r>
            <a:r>
              <a:rPr lang="cs-CZ" dirty="0">
                <a:solidFill>
                  <a:srgbClr val="666633"/>
                </a:solidFill>
                <a:latin typeface="Arial" charset="0"/>
              </a:rPr>
              <a:t>, považovaný za </a:t>
            </a:r>
            <a:r>
              <a:rPr lang="cs-CZ" b="1" dirty="0">
                <a:solidFill>
                  <a:srgbClr val="666633"/>
                </a:solidFill>
                <a:latin typeface="Arial" charset="0"/>
              </a:rPr>
              <a:t>zakladatele investičních fondů</a:t>
            </a:r>
            <a:r>
              <a:rPr lang="cs-CZ" dirty="0">
                <a:solidFill>
                  <a:srgbClr val="666633"/>
                </a:solidFill>
                <a:latin typeface="Arial" charset="0"/>
              </a:rPr>
              <a:t>, protože založil v roce 1774 první investiční fond „</a:t>
            </a:r>
            <a:r>
              <a:rPr lang="cs-CZ" dirty="0" err="1">
                <a:solidFill>
                  <a:srgbClr val="666633"/>
                </a:solidFill>
                <a:latin typeface="Arial" charset="0"/>
              </a:rPr>
              <a:t>Eendragt</a:t>
            </a:r>
            <a:r>
              <a:rPr lang="cs-CZ" dirty="0">
                <a:solidFill>
                  <a:srgbClr val="666633"/>
                </a:solidFill>
                <a:latin typeface="Arial" charset="0"/>
              </a:rPr>
              <a:t> </a:t>
            </a:r>
            <a:r>
              <a:rPr lang="cs-CZ" dirty="0" err="1">
                <a:solidFill>
                  <a:srgbClr val="666633"/>
                </a:solidFill>
                <a:latin typeface="Arial" charset="0"/>
              </a:rPr>
              <a:t>maakt</a:t>
            </a:r>
            <a:r>
              <a:rPr lang="cs-CZ" dirty="0">
                <a:solidFill>
                  <a:srgbClr val="666633"/>
                </a:solidFill>
                <a:latin typeface="Arial" charset="0"/>
              </a:rPr>
              <a:t> </a:t>
            </a:r>
            <a:r>
              <a:rPr lang="cs-CZ" dirty="0" err="1">
                <a:solidFill>
                  <a:srgbClr val="666633"/>
                </a:solidFill>
                <a:latin typeface="Arial" charset="0"/>
              </a:rPr>
              <a:t>Magt</a:t>
            </a:r>
            <a:r>
              <a:rPr lang="cs-CZ" dirty="0">
                <a:solidFill>
                  <a:srgbClr val="666633"/>
                </a:solidFill>
                <a:latin typeface="Arial" charset="0"/>
              </a:rPr>
              <a:t>“ (Union </a:t>
            </a:r>
            <a:r>
              <a:rPr lang="cs-CZ" dirty="0" err="1">
                <a:solidFill>
                  <a:srgbClr val="666633"/>
                </a:solidFill>
                <a:latin typeface="Arial" charset="0"/>
              </a:rPr>
              <a:t>is</a:t>
            </a:r>
            <a:r>
              <a:rPr lang="cs-CZ" dirty="0">
                <a:solidFill>
                  <a:srgbClr val="666633"/>
                </a:solidFill>
                <a:latin typeface="Arial" charset="0"/>
              </a:rPr>
              <a:t> </a:t>
            </a:r>
            <a:r>
              <a:rPr lang="cs-CZ" dirty="0" err="1">
                <a:solidFill>
                  <a:srgbClr val="666633"/>
                </a:solidFill>
                <a:latin typeface="Arial" charset="0"/>
              </a:rPr>
              <a:t>Strength</a:t>
            </a:r>
            <a:r>
              <a:rPr lang="cs-CZ" dirty="0">
                <a:solidFill>
                  <a:srgbClr val="666633"/>
                </a:solidFill>
                <a:latin typeface="Arial" charset="0"/>
              </a:rPr>
              <a:t>)</a:t>
            </a:r>
          </a:p>
          <a:p>
            <a:pPr marL="342900" indent="-342900"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cs-CZ" b="1" dirty="0" smtClean="0">
                <a:solidFill>
                  <a:srgbClr val="666633"/>
                </a:solidFill>
                <a:latin typeface="Arial" charset="0"/>
              </a:rPr>
              <a:t>2012</a:t>
            </a:r>
            <a:r>
              <a:rPr lang="cs-CZ" dirty="0" smtClean="0">
                <a:solidFill>
                  <a:srgbClr val="666633"/>
                </a:solidFill>
                <a:latin typeface="Arial" charset="0"/>
              </a:rPr>
              <a:t> </a:t>
            </a:r>
            <a:r>
              <a:rPr lang="cs-CZ" dirty="0">
                <a:solidFill>
                  <a:srgbClr val="666633"/>
                </a:solidFill>
                <a:latin typeface="Arial" charset="0"/>
              </a:rPr>
              <a:t>začalo slavit Světový den investičních fondů </a:t>
            </a:r>
            <a:r>
              <a:rPr lang="cs-CZ" b="1" dirty="0">
                <a:solidFill>
                  <a:srgbClr val="666633"/>
                </a:solidFill>
                <a:latin typeface="Arial" charset="0"/>
              </a:rPr>
              <a:t>Německo</a:t>
            </a:r>
            <a:r>
              <a:rPr lang="cs-CZ" dirty="0">
                <a:solidFill>
                  <a:srgbClr val="666633"/>
                </a:solidFill>
                <a:latin typeface="Arial" charset="0"/>
              </a:rPr>
              <a:t>, </a:t>
            </a:r>
            <a:r>
              <a:rPr lang="cs-CZ" b="1" dirty="0">
                <a:solidFill>
                  <a:srgbClr val="666633"/>
                </a:solidFill>
                <a:latin typeface="Arial" charset="0"/>
              </a:rPr>
              <a:t>následováno v roce 2013 Rakouskem a v roce 2014 Českou republikou a </a:t>
            </a:r>
            <a:r>
              <a:rPr lang="cs-CZ" b="1" dirty="0" smtClean="0">
                <a:solidFill>
                  <a:srgbClr val="666633"/>
                </a:solidFill>
                <a:latin typeface="Arial" charset="0"/>
              </a:rPr>
              <a:t>Slovenskem</a:t>
            </a:r>
          </a:p>
          <a:p>
            <a:pPr marL="342900" indent="-342900"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cs-CZ" dirty="0">
                <a:solidFill>
                  <a:srgbClr val="666633"/>
                </a:solidFill>
                <a:latin typeface="Arial" charset="0"/>
              </a:rPr>
              <a:t>V roce 2016 zahajujeme oslavu Světového dne investičních fondu v ČR již ve středu 13. </a:t>
            </a:r>
            <a:r>
              <a:rPr lang="cs-CZ" dirty="0" smtClean="0">
                <a:solidFill>
                  <a:srgbClr val="666633"/>
                </a:solidFill>
                <a:latin typeface="Arial" charset="0"/>
              </a:rPr>
              <a:t>dubna</a:t>
            </a:r>
            <a:endParaRPr lang="cs-CZ" dirty="0">
              <a:solidFill>
                <a:srgbClr val="666633"/>
              </a:solidFill>
              <a:latin typeface="Arial" charset="0"/>
            </a:endParaRPr>
          </a:p>
          <a:p>
            <a:pPr>
              <a:spcBef>
                <a:spcPct val="50000"/>
              </a:spcBef>
            </a:pPr>
            <a:endParaRPr lang="cs-CZ" sz="2800" b="1" dirty="0" smtClean="0">
              <a:solidFill>
                <a:srgbClr val="990033"/>
              </a:solidFill>
              <a:latin typeface="Arial" charset="0"/>
            </a:endParaRPr>
          </a:p>
          <a:p>
            <a:pPr>
              <a:spcBef>
                <a:spcPct val="50000"/>
              </a:spcBef>
            </a:pPr>
            <a:endParaRPr lang="cs-CZ" sz="2800" b="1" dirty="0" smtClean="0">
              <a:solidFill>
                <a:srgbClr val="990033"/>
              </a:solidFill>
              <a:latin typeface="Arial" charset="0"/>
            </a:endParaRPr>
          </a:p>
          <a:p>
            <a:pPr>
              <a:spcBef>
                <a:spcPct val="50000"/>
              </a:spcBef>
            </a:pPr>
            <a:endParaRPr lang="cs-CZ" sz="1600" b="1" dirty="0">
              <a:solidFill>
                <a:srgbClr val="990033"/>
              </a:solidFill>
              <a:latin typeface="Arial" charset="0"/>
            </a:endParaRPr>
          </a:p>
          <a:p>
            <a:pPr>
              <a:spcBef>
                <a:spcPct val="50000"/>
              </a:spcBef>
            </a:pPr>
            <a:endParaRPr lang="cs-CZ" sz="1400" dirty="0">
              <a:latin typeface="Arial" charset="0"/>
            </a:endParaRPr>
          </a:p>
        </p:txBody>
      </p:sp>
      <p:pic>
        <p:nvPicPr>
          <p:cNvPr id="4" name="Obrázek 3" descr="Z:\HLAVICKA_LOGA_AKAT\AKAT ČR_aktuální\LOGO_TEMP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5978556"/>
            <a:ext cx="1548680" cy="74746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ChangeArrowheads="1"/>
          </p:cNvSpPr>
          <p:nvPr>
            <p:ph type="title"/>
          </p:nvPr>
        </p:nvSpPr>
        <p:spPr>
          <a:xfrm>
            <a:off x="453764" y="28352"/>
            <a:ext cx="7772400" cy="1143000"/>
          </a:xfrm>
        </p:spPr>
        <p:txBody>
          <a:bodyPr/>
          <a:lstStyle/>
          <a:p>
            <a:pPr eaLnBrk="1" hangingPunct="1"/>
            <a:r>
              <a:rPr lang="cs-CZ" altLang="cs-CZ" noProof="1">
                <a:solidFill>
                  <a:schemeClr val="bg1"/>
                </a:solidFill>
              </a:rPr>
              <a:t/>
            </a:r>
            <a:br>
              <a:rPr lang="cs-CZ" altLang="cs-CZ" noProof="1">
                <a:solidFill>
                  <a:schemeClr val="bg1"/>
                </a:solidFill>
              </a:rPr>
            </a:br>
            <a:r>
              <a:rPr lang="cs-CZ" altLang="cs-CZ" sz="3600" noProof="1" smtClean="0">
                <a:solidFill>
                  <a:schemeClr val="bg1"/>
                </a:solidFill>
              </a:rPr>
              <a:t>Světový den investičních fondů 2016</a:t>
            </a:r>
            <a:br>
              <a:rPr lang="cs-CZ" altLang="cs-CZ" sz="3600" noProof="1" smtClean="0">
                <a:solidFill>
                  <a:schemeClr val="bg1"/>
                </a:solidFill>
              </a:rPr>
            </a:br>
            <a:r>
              <a:rPr lang="cs-CZ" altLang="cs-CZ" sz="2800" noProof="1">
                <a:solidFill>
                  <a:schemeClr val="bg1"/>
                </a:solidFill>
              </a:rPr>
              <a:t>Z</a:t>
            </a:r>
            <a:r>
              <a:rPr lang="cs-CZ" altLang="cs-CZ" sz="2800" noProof="1" smtClean="0">
                <a:solidFill>
                  <a:schemeClr val="bg1"/>
                </a:solidFill>
              </a:rPr>
              <a:t>apojení AKAT</a:t>
            </a:r>
            <a:endParaRPr lang="cs-CZ" altLang="cs-CZ" sz="1800" dirty="0" smtClean="0">
              <a:solidFill>
                <a:schemeClr val="bg1"/>
              </a:solidFill>
            </a:endParaRP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cs-CZ" sz="2400" b="1" dirty="0" smtClean="0">
                <a:solidFill>
                  <a:srgbClr val="666633"/>
                </a:solidFill>
              </a:rPr>
              <a:t>Třetí </a:t>
            </a:r>
            <a:r>
              <a:rPr lang="cs-CZ" sz="2400" b="1" dirty="0">
                <a:solidFill>
                  <a:srgbClr val="666633"/>
                </a:solidFill>
              </a:rPr>
              <a:t>ročník </a:t>
            </a:r>
            <a:r>
              <a:rPr lang="cs-CZ" sz="2400" dirty="0">
                <a:solidFill>
                  <a:srgbClr val="666633"/>
                </a:solidFill>
              </a:rPr>
              <a:t>evropské akce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400" dirty="0" smtClean="0">
                <a:solidFill>
                  <a:srgbClr val="666633"/>
                </a:solidFill>
              </a:rPr>
              <a:t>Zapojená Asociace </a:t>
            </a:r>
            <a:r>
              <a:rPr lang="cs-CZ" sz="2400" dirty="0">
                <a:solidFill>
                  <a:srgbClr val="666633"/>
                </a:solidFill>
              </a:rPr>
              <a:t>pro kapitálový trh a její členové, investiční společnosti a banky, kteří nabízejí v rámci oslav tohoto dne </a:t>
            </a:r>
            <a:r>
              <a:rPr lang="cs-CZ" sz="2400" b="1" dirty="0">
                <a:solidFill>
                  <a:srgbClr val="666633"/>
                </a:solidFill>
              </a:rPr>
              <a:t>zajímavé nabídky pro </a:t>
            </a:r>
            <a:r>
              <a:rPr lang="cs-CZ" sz="2400" b="1" dirty="0" smtClean="0">
                <a:solidFill>
                  <a:srgbClr val="666633"/>
                </a:solidFill>
              </a:rPr>
              <a:t>investory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000" dirty="0">
                <a:solidFill>
                  <a:srgbClr val="666633"/>
                </a:solidFill>
              </a:rPr>
              <a:t>r</a:t>
            </a:r>
            <a:r>
              <a:rPr lang="cs-CZ" sz="2000" dirty="0" smtClean="0">
                <a:solidFill>
                  <a:srgbClr val="666633"/>
                </a:solidFill>
              </a:rPr>
              <a:t>ůzné výhody </a:t>
            </a:r>
            <a:r>
              <a:rPr lang="cs-CZ" sz="2000" dirty="0">
                <a:solidFill>
                  <a:srgbClr val="666633"/>
                </a:solidFill>
              </a:rPr>
              <a:t>formou </a:t>
            </a:r>
            <a:r>
              <a:rPr lang="cs-CZ" sz="2000" dirty="0" smtClean="0">
                <a:solidFill>
                  <a:srgbClr val="666633"/>
                </a:solidFill>
              </a:rPr>
              <a:t>dárků</a:t>
            </a:r>
            <a:r>
              <a:rPr lang="cs-CZ" sz="2000" dirty="0">
                <a:solidFill>
                  <a:srgbClr val="666633"/>
                </a:solidFill>
              </a:rPr>
              <a:t>, informačních </a:t>
            </a:r>
            <a:r>
              <a:rPr lang="cs-CZ" sz="2000" dirty="0" smtClean="0">
                <a:solidFill>
                  <a:srgbClr val="666633"/>
                </a:solidFill>
              </a:rPr>
              <a:t>materiálů, konzultací </a:t>
            </a:r>
            <a:r>
              <a:rPr lang="cs-CZ" sz="2000" dirty="0">
                <a:solidFill>
                  <a:srgbClr val="666633"/>
                </a:solidFill>
              </a:rPr>
              <a:t>a pořádání investičních seminářů pro investory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000" dirty="0" smtClean="0">
                <a:solidFill>
                  <a:srgbClr val="666633"/>
                </a:solidFill>
              </a:rPr>
              <a:t>v průběhu dubna – u každé zapojené společnosti individuální forma a trvání oslav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400" b="1" dirty="0" smtClean="0">
                <a:solidFill>
                  <a:srgbClr val="666633"/>
                </a:solidFill>
              </a:rPr>
              <a:t>Tisková konference 13.4.2016 </a:t>
            </a:r>
            <a:r>
              <a:rPr lang="cs-CZ" sz="2400" dirty="0" smtClean="0">
                <a:solidFill>
                  <a:srgbClr val="666633"/>
                </a:solidFill>
              </a:rPr>
              <a:t>za účasti pana Zdeňka Tůmy</a:t>
            </a:r>
            <a:endParaRPr lang="cs-CZ" sz="1800" dirty="0">
              <a:solidFill>
                <a:srgbClr val="666633"/>
              </a:solidFill>
            </a:endParaRPr>
          </a:p>
        </p:txBody>
      </p:sp>
      <p:pic>
        <p:nvPicPr>
          <p:cNvPr id="4" name="Obrázek 3" descr="Z:\HLAVICKA_LOGA_AKAT\AKAT ČR_aktuální\LOGO_TEMP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6021288"/>
            <a:ext cx="1548680" cy="74746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98250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04800"/>
            <a:ext cx="7772400" cy="1143000"/>
          </a:xfrm>
        </p:spPr>
        <p:txBody>
          <a:bodyPr/>
          <a:lstStyle/>
          <a:p>
            <a:r>
              <a:rPr lang="cs-CZ" sz="3600" dirty="0">
                <a:solidFill>
                  <a:schemeClr val="bg1"/>
                </a:solidFill>
              </a:rPr>
              <a:t>Cíle </a:t>
            </a:r>
            <a:r>
              <a:rPr lang="cs-CZ" sz="3600" dirty="0" smtClean="0">
                <a:solidFill>
                  <a:schemeClr val="bg1"/>
                </a:solidFill>
              </a:rPr>
              <a:t>iniciativy </a:t>
            </a:r>
            <a:br>
              <a:rPr lang="cs-CZ" sz="3600" dirty="0" smtClean="0">
                <a:solidFill>
                  <a:schemeClr val="bg1"/>
                </a:solidFill>
              </a:rPr>
            </a:br>
            <a:r>
              <a:rPr lang="cs-CZ" sz="2800" dirty="0" smtClean="0">
                <a:solidFill>
                  <a:schemeClr val="bg1"/>
                </a:solidFill>
              </a:rPr>
              <a:t>Zapojení České republiky </a:t>
            </a: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467544" y="1916832"/>
            <a:ext cx="7975140" cy="752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457200" indent="-457200"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cs-CZ" sz="2800" dirty="0">
                <a:solidFill>
                  <a:srgbClr val="666633"/>
                </a:solidFill>
                <a:latin typeface="Arial" charset="0"/>
              </a:rPr>
              <a:t>Zasadit investiční fondy do širšího rámce fungování ekonomiky</a:t>
            </a:r>
          </a:p>
          <a:p>
            <a:pPr marL="457200" indent="-457200"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cs-CZ" sz="2800" dirty="0">
                <a:solidFill>
                  <a:srgbClr val="666633"/>
                </a:solidFill>
                <a:latin typeface="Arial" charset="0"/>
              </a:rPr>
              <a:t>Zdůraznit transparentnost investičních fondů a jejich přínos pro ekonomiku státu</a:t>
            </a:r>
          </a:p>
          <a:p>
            <a:pPr marL="457200" indent="-457200"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cs-CZ" sz="2800" dirty="0">
                <a:solidFill>
                  <a:srgbClr val="666633"/>
                </a:solidFill>
                <a:latin typeface="Arial" charset="0"/>
              </a:rPr>
              <a:t>Poskytnout investorům </a:t>
            </a:r>
            <a:r>
              <a:rPr lang="cs-CZ" sz="2800" dirty="0" smtClean="0">
                <a:solidFill>
                  <a:srgbClr val="666633"/>
                </a:solidFill>
                <a:latin typeface="Arial" charset="0"/>
              </a:rPr>
              <a:t>lepší zázemí </a:t>
            </a:r>
            <a:r>
              <a:rPr lang="cs-CZ" sz="2800" dirty="0">
                <a:solidFill>
                  <a:srgbClr val="666633"/>
                </a:solidFill>
                <a:latin typeface="Arial" charset="0"/>
              </a:rPr>
              <a:t>pro </a:t>
            </a:r>
            <a:r>
              <a:rPr lang="cs-CZ" sz="2800" dirty="0" smtClean="0">
                <a:solidFill>
                  <a:srgbClr val="666633"/>
                </a:solidFill>
                <a:latin typeface="Arial" charset="0"/>
              </a:rPr>
              <a:t> </a:t>
            </a:r>
            <a:r>
              <a:rPr lang="cs-CZ" sz="2800" dirty="0">
                <a:solidFill>
                  <a:srgbClr val="666633"/>
                </a:solidFill>
                <a:latin typeface="Arial" charset="0"/>
              </a:rPr>
              <a:t>rozhodování o jejich investicích</a:t>
            </a:r>
          </a:p>
          <a:p>
            <a:pPr marL="457200" indent="-457200"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cs-CZ" sz="2800" dirty="0">
                <a:solidFill>
                  <a:srgbClr val="666633"/>
                </a:solidFill>
                <a:latin typeface="Arial" charset="0"/>
              </a:rPr>
              <a:t>Dostat do většího povědomí </a:t>
            </a:r>
            <a:r>
              <a:rPr lang="cs-CZ" sz="2800" dirty="0" smtClean="0">
                <a:solidFill>
                  <a:srgbClr val="666633"/>
                </a:solidFill>
                <a:latin typeface="Arial" charset="0"/>
              </a:rPr>
              <a:t>široké </a:t>
            </a:r>
            <a:r>
              <a:rPr lang="cs-CZ" sz="2800" dirty="0">
                <a:solidFill>
                  <a:srgbClr val="666633"/>
                </a:solidFill>
                <a:latin typeface="Arial" charset="0"/>
              </a:rPr>
              <a:t>veřejnosti základní </a:t>
            </a:r>
            <a:r>
              <a:rPr lang="cs-CZ" sz="2800" dirty="0" smtClean="0">
                <a:solidFill>
                  <a:srgbClr val="666633"/>
                </a:solidFill>
                <a:latin typeface="Arial" charset="0"/>
              </a:rPr>
              <a:t>pojmové znaky </a:t>
            </a:r>
            <a:r>
              <a:rPr lang="cs-CZ" sz="2800" dirty="0">
                <a:solidFill>
                  <a:srgbClr val="666633"/>
                </a:solidFill>
                <a:latin typeface="Arial" charset="0"/>
              </a:rPr>
              <a:t>a výhody investičních </a:t>
            </a:r>
            <a:r>
              <a:rPr lang="cs-CZ" sz="2800" dirty="0" smtClean="0">
                <a:solidFill>
                  <a:srgbClr val="666633"/>
                </a:solidFill>
                <a:latin typeface="Arial" charset="0"/>
              </a:rPr>
              <a:t>fondů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cs-CZ" sz="1800" dirty="0">
              <a:solidFill>
                <a:srgbClr val="666633"/>
              </a:solidFill>
            </a:endParaRPr>
          </a:p>
          <a:p>
            <a:pPr marL="457200" indent="-457200">
              <a:spcBef>
                <a:spcPct val="50000"/>
              </a:spcBef>
              <a:buFont typeface="Wingdings" panose="05000000000000000000" pitchFamily="2" charset="2"/>
              <a:buChar char="§"/>
            </a:pPr>
            <a:endParaRPr lang="cs-CZ" sz="2800" dirty="0" smtClean="0">
              <a:solidFill>
                <a:srgbClr val="666633"/>
              </a:solidFill>
              <a:latin typeface="Arial" charset="0"/>
            </a:endParaRPr>
          </a:p>
          <a:p>
            <a:pPr>
              <a:spcBef>
                <a:spcPct val="50000"/>
              </a:spcBef>
            </a:pPr>
            <a:endParaRPr lang="cs-CZ" sz="2800" b="1" dirty="0" smtClean="0">
              <a:solidFill>
                <a:srgbClr val="990033"/>
              </a:solidFill>
              <a:latin typeface="Arial" charset="0"/>
            </a:endParaRPr>
          </a:p>
          <a:p>
            <a:pPr>
              <a:spcBef>
                <a:spcPct val="50000"/>
              </a:spcBef>
            </a:pPr>
            <a:endParaRPr lang="cs-CZ" sz="2800" b="1" dirty="0" smtClean="0">
              <a:solidFill>
                <a:srgbClr val="990033"/>
              </a:solidFill>
              <a:latin typeface="Arial" charset="0"/>
            </a:endParaRPr>
          </a:p>
          <a:p>
            <a:pPr>
              <a:spcBef>
                <a:spcPct val="50000"/>
              </a:spcBef>
            </a:pPr>
            <a:endParaRPr lang="cs-CZ" sz="1600" b="1" dirty="0">
              <a:solidFill>
                <a:srgbClr val="990033"/>
              </a:solidFill>
              <a:latin typeface="Arial" charset="0"/>
            </a:endParaRPr>
          </a:p>
          <a:p>
            <a:pPr>
              <a:spcBef>
                <a:spcPct val="50000"/>
              </a:spcBef>
            </a:pPr>
            <a:endParaRPr lang="cs-CZ" sz="1400" dirty="0">
              <a:latin typeface="Arial" charset="0"/>
            </a:endParaRPr>
          </a:p>
        </p:txBody>
      </p:sp>
      <p:pic>
        <p:nvPicPr>
          <p:cNvPr id="4" name="Obrázek 3" descr="Z:\HLAVICKA_LOGA_AKAT\AKAT ČR_aktuální\LOGO_TEMP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5978556"/>
            <a:ext cx="1548680" cy="74746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61557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000" dirty="0" smtClean="0">
                <a:solidFill>
                  <a:schemeClr val="bg1"/>
                </a:solidFill>
              </a:rPr>
              <a:t/>
            </a:r>
            <a:br>
              <a:rPr lang="cs-CZ" sz="4000" dirty="0" smtClean="0">
                <a:solidFill>
                  <a:schemeClr val="bg1"/>
                </a:solidFill>
              </a:rPr>
            </a:br>
            <a:r>
              <a:rPr lang="cs-CZ" sz="4000" dirty="0" smtClean="0">
                <a:solidFill>
                  <a:schemeClr val="bg1"/>
                </a:solidFill>
              </a:rPr>
              <a:t>Světový den investičních fondů</a:t>
            </a:r>
            <a:br>
              <a:rPr lang="cs-CZ" sz="4000" dirty="0" smtClean="0">
                <a:solidFill>
                  <a:schemeClr val="bg1"/>
                </a:solidFill>
              </a:rPr>
            </a:br>
            <a:r>
              <a:rPr lang="cs-CZ" sz="3100" dirty="0" smtClean="0">
                <a:solidFill>
                  <a:schemeClr val="bg1"/>
                </a:solidFill>
              </a:rPr>
              <a:t>Aktivity AKAT</a:t>
            </a:r>
            <a:r>
              <a:rPr lang="cs-CZ" sz="3600" dirty="0" smtClean="0">
                <a:solidFill>
                  <a:schemeClr val="bg1"/>
                </a:solidFill>
              </a:rPr>
              <a:t/>
            </a:r>
            <a:br>
              <a:rPr lang="cs-CZ" sz="3600" dirty="0" smtClean="0">
                <a:solidFill>
                  <a:schemeClr val="bg1"/>
                </a:solidFill>
              </a:rPr>
            </a:br>
            <a:endParaRPr lang="cs-CZ" sz="3600" dirty="0" smtClean="0">
              <a:solidFill>
                <a:schemeClr val="bg1"/>
              </a:solidFill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1844824"/>
            <a:ext cx="8533456" cy="4061724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cs-CZ" dirty="0" smtClean="0">
                <a:solidFill>
                  <a:srgbClr val="666633"/>
                </a:solidFill>
              </a:rPr>
              <a:t>Tisková </a:t>
            </a:r>
            <a:r>
              <a:rPr lang="cs-CZ" dirty="0">
                <a:solidFill>
                  <a:srgbClr val="666633"/>
                </a:solidFill>
              </a:rPr>
              <a:t>konference </a:t>
            </a:r>
            <a:r>
              <a:rPr lang="cs-CZ" dirty="0" smtClean="0">
                <a:solidFill>
                  <a:srgbClr val="666633"/>
                </a:solidFill>
              </a:rPr>
              <a:t>13.4.2016 </a:t>
            </a:r>
            <a:r>
              <a:rPr lang="cs-CZ" dirty="0">
                <a:solidFill>
                  <a:srgbClr val="666633"/>
                </a:solidFill>
              </a:rPr>
              <a:t>k prezentaci Světového dne investičních fondů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b="1" dirty="0" smtClean="0">
                <a:solidFill>
                  <a:srgbClr val="666633"/>
                </a:solidFill>
              </a:rPr>
              <a:t>Proč </a:t>
            </a:r>
            <a:r>
              <a:rPr lang="cs-CZ" b="1" dirty="0">
                <a:solidFill>
                  <a:srgbClr val="666633"/>
                </a:solidFill>
              </a:rPr>
              <a:t>se slaví Světový den investičních fondů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b="1" dirty="0" smtClean="0">
                <a:solidFill>
                  <a:srgbClr val="666633"/>
                </a:solidFill>
              </a:rPr>
              <a:t>Jak </a:t>
            </a:r>
            <a:r>
              <a:rPr lang="cs-CZ" b="1" dirty="0">
                <a:solidFill>
                  <a:srgbClr val="666633"/>
                </a:solidFill>
              </a:rPr>
              <a:t>investují čeští investoři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b="1" dirty="0" smtClean="0">
                <a:solidFill>
                  <a:srgbClr val="666633"/>
                </a:solidFill>
              </a:rPr>
              <a:t>Jaké </a:t>
            </a:r>
            <a:r>
              <a:rPr lang="cs-CZ" b="1" dirty="0">
                <a:solidFill>
                  <a:srgbClr val="666633"/>
                </a:solidFill>
              </a:rPr>
              <a:t>aktivity jsou připraveny v rámci oslav Světového dne investičních fondů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 smtClean="0">
                <a:solidFill>
                  <a:srgbClr val="666633"/>
                </a:solidFill>
              </a:rPr>
              <a:t>Webová stránka akce, kde je seznam zapojených společností</a:t>
            </a:r>
            <a:r>
              <a:rPr lang="cs-CZ" dirty="0">
                <a:solidFill>
                  <a:srgbClr val="666633"/>
                </a:solidFill>
              </a:rPr>
              <a:t>, soutěž o nejlepší investiční myšlenku,  vtipná videa a</a:t>
            </a:r>
            <a:r>
              <a:rPr lang="cs-CZ" dirty="0" smtClean="0">
                <a:solidFill>
                  <a:srgbClr val="666633"/>
                </a:solidFill>
              </a:rPr>
              <a:t> další informace:</a:t>
            </a:r>
          </a:p>
          <a:p>
            <a:pPr marL="400050" lvl="1" indent="0">
              <a:buNone/>
            </a:pPr>
            <a:r>
              <a:rPr lang="cs-CZ" sz="2800" b="1" dirty="0" smtClean="0">
                <a:solidFill>
                  <a:srgbClr val="666633"/>
                </a:solidFill>
              </a:rPr>
              <a:t>www.denfondu.cz</a:t>
            </a:r>
            <a:endParaRPr lang="cs-CZ" sz="3200" b="1" dirty="0" smtClean="0"/>
          </a:p>
          <a:p>
            <a:pPr>
              <a:spcBef>
                <a:spcPct val="0"/>
              </a:spcBef>
              <a:buFontTx/>
              <a:buNone/>
            </a:pPr>
            <a:endParaRPr lang="cs-CZ" b="1" dirty="0" smtClean="0">
              <a:solidFill>
                <a:srgbClr val="990033"/>
              </a:solidFill>
            </a:endParaRPr>
          </a:p>
        </p:txBody>
      </p:sp>
      <p:pic>
        <p:nvPicPr>
          <p:cNvPr id="4" name="Obrázek 3" descr="Z:\HLAVICKA_LOGA_AKAT\AKAT ČR_aktuální\LOGO_TEMP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5978556"/>
            <a:ext cx="1548680" cy="74746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>
                <a:solidFill>
                  <a:schemeClr val="bg1"/>
                </a:solidFill>
              </a:rPr>
              <a:t>Objem obhospodařovaného </a:t>
            </a:r>
            <a:r>
              <a:rPr lang="cs-CZ" sz="3600" dirty="0" smtClean="0">
                <a:solidFill>
                  <a:schemeClr val="bg1"/>
                </a:solidFill>
              </a:rPr>
              <a:t>majetku</a:t>
            </a:r>
            <a:br>
              <a:rPr lang="cs-CZ" sz="3600" dirty="0" smtClean="0">
                <a:solidFill>
                  <a:schemeClr val="bg1"/>
                </a:solidFill>
              </a:rPr>
            </a:br>
            <a:r>
              <a:rPr lang="cs-CZ" sz="2800" dirty="0" smtClean="0">
                <a:solidFill>
                  <a:schemeClr val="bg1"/>
                </a:solidFill>
              </a:rPr>
              <a:t>Data k 31.12.2015</a:t>
            </a:r>
            <a:endParaRPr lang="cs-CZ" sz="2400" dirty="0" smtClean="0">
              <a:solidFill>
                <a:schemeClr val="bg1"/>
              </a:solidFill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433826" y="1879599"/>
            <a:ext cx="7772400" cy="41148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pl-PL" sz="2400" dirty="0">
                <a:solidFill>
                  <a:srgbClr val="666633"/>
                </a:solidFill>
              </a:rPr>
              <a:t>Správci obhospodařují více než </a:t>
            </a:r>
            <a:endParaRPr lang="pl-PL" sz="2400" dirty="0" smtClean="0">
              <a:solidFill>
                <a:srgbClr val="666633"/>
              </a:solidFill>
            </a:endParaRPr>
          </a:p>
          <a:p>
            <a:pPr marL="400050" lvl="1" indent="0">
              <a:buNone/>
            </a:pPr>
            <a:r>
              <a:rPr lang="pl-PL" b="1" dirty="0" smtClean="0">
                <a:solidFill>
                  <a:srgbClr val="666633"/>
                </a:solidFill>
              </a:rPr>
              <a:t>1 149 572 000 000 </a:t>
            </a:r>
            <a:r>
              <a:rPr lang="pl-PL" b="1" dirty="0">
                <a:solidFill>
                  <a:srgbClr val="666633"/>
                </a:solidFill>
              </a:rPr>
              <a:t>K</a:t>
            </a:r>
            <a:r>
              <a:rPr lang="pl-PL" b="1" dirty="0" smtClean="0">
                <a:solidFill>
                  <a:srgbClr val="666633"/>
                </a:solidFill>
              </a:rPr>
              <a:t>č</a:t>
            </a:r>
            <a:endParaRPr lang="pl-PL" b="1" dirty="0">
              <a:solidFill>
                <a:srgbClr val="666633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pl-PL" sz="2400" dirty="0">
                <a:solidFill>
                  <a:srgbClr val="666633"/>
                </a:solidFill>
              </a:rPr>
              <a:t>Více než 1,25 milionu domácností má zainvestováno ve fondech </a:t>
            </a:r>
            <a:r>
              <a:rPr lang="pl-PL" sz="2400" dirty="0" smtClean="0">
                <a:solidFill>
                  <a:srgbClr val="666633"/>
                </a:solidFill>
              </a:rPr>
              <a:t>přes </a:t>
            </a:r>
            <a:r>
              <a:rPr lang="pl-PL" sz="2400" b="1" dirty="0" smtClean="0">
                <a:solidFill>
                  <a:srgbClr val="666633"/>
                </a:solidFill>
              </a:rPr>
              <a:t>385,30 </a:t>
            </a:r>
            <a:r>
              <a:rPr lang="pl-PL" sz="2400" b="1" dirty="0">
                <a:solidFill>
                  <a:srgbClr val="666633"/>
                </a:solidFill>
              </a:rPr>
              <a:t>mld. </a:t>
            </a:r>
            <a:r>
              <a:rPr lang="pl-PL" sz="2400" dirty="0" smtClean="0">
                <a:solidFill>
                  <a:srgbClr val="666633"/>
                </a:solidFill>
              </a:rPr>
              <a:t>Kč</a:t>
            </a:r>
            <a:endParaRPr lang="pl-PL" sz="2400" dirty="0">
              <a:solidFill>
                <a:srgbClr val="666633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pl-PL" sz="2400" dirty="0">
                <a:solidFill>
                  <a:srgbClr val="666633"/>
                </a:solidFill>
              </a:rPr>
              <a:t>U správců jsou také obhospodařované nebo </a:t>
            </a:r>
            <a:r>
              <a:rPr lang="pl-PL" sz="2400" dirty="0" smtClean="0">
                <a:solidFill>
                  <a:srgbClr val="666633"/>
                </a:solidFill>
              </a:rPr>
              <a:t>administrované </a:t>
            </a:r>
            <a:r>
              <a:rPr lang="pl-PL" sz="2400" dirty="0">
                <a:solidFill>
                  <a:srgbClr val="666633"/>
                </a:solidFill>
              </a:rPr>
              <a:t>fondy </a:t>
            </a:r>
            <a:r>
              <a:rPr lang="pl-PL" sz="2400" b="1" dirty="0">
                <a:solidFill>
                  <a:srgbClr val="666633"/>
                </a:solidFill>
              </a:rPr>
              <a:t>kvalifikovaných investorů ve výši </a:t>
            </a:r>
            <a:r>
              <a:rPr lang="pl-PL" sz="2400" b="1" dirty="0" smtClean="0">
                <a:solidFill>
                  <a:srgbClr val="666633"/>
                </a:solidFill>
              </a:rPr>
              <a:t>78,67 </a:t>
            </a:r>
            <a:r>
              <a:rPr lang="pl-PL" sz="2400" b="1" dirty="0">
                <a:solidFill>
                  <a:srgbClr val="666633"/>
                </a:solidFill>
              </a:rPr>
              <a:t>mld. </a:t>
            </a:r>
            <a:r>
              <a:rPr lang="pl-PL" sz="2400" dirty="0" smtClean="0">
                <a:solidFill>
                  <a:srgbClr val="666633"/>
                </a:solidFill>
              </a:rPr>
              <a:t>Kč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2400" b="1" dirty="0" smtClean="0">
                <a:solidFill>
                  <a:srgbClr val="666633"/>
                </a:solidFill>
              </a:rPr>
              <a:t>Dopad penzijní reformy</a:t>
            </a:r>
            <a:r>
              <a:rPr lang="pl-PL" sz="2400" dirty="0" smtClean="0">
                <a:solidFill>
                  <a:srgbClr val="666633"/>
                </a:solidFill>
              </a:rPr>
              <a:t>: </a:t>
            </a:r>
            <a:r>
              <a:rPr lang="pl-PL" sz="2400" dirty="0">
                <a:solidFill>
                  <a:srgbClr val="666633"/>
                </a:solidFill>
              </a:rPr>
              <a:t>rostoucí význam vlastních úspor ve </a:t>
            </a:r>
            <a:r>
              <a:rPr lang="pl-PL" sz="2400" dirty="0" smtClean="0">
                <a:solidFill>
                  <a:srgbClr val="666633"/>
                </a:solidFill>
              </a:rPr>
              <a:t>formě </a:t>
            </a:r>
            <a:r>
              <a:rPr lang="pl-PL" sz="2400" dirty="0">
                <a:solidFill>
                  <a:srgbClr val="666633"/>
                </a:solidFill>
              </a:rPr>
              <a:t>fondů kolektivního investování a pravidelného investování</a:t>
            </a: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6" name="Obrázek 5" descr="Z:\HLAVICKA_LOGA_AKAT\AKAT ČR_aktuální\LOGO_TEMP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5978556"/>
            <a:ext cx="1548680" cy="74746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 smtClean="0">
                <a:solidFill>
                  <a:schemeClr val="bg1"/>
                </a:solidFill>
              </a:rPr>
              <a:t>Další aktivity AKAT pro veřejnost</a:t>
            </a:r>
            <a:br>
              <a:rPr lang="cs-CZ" sz="3600" dirty="0" smtClean="0">
                <a:solidFill>
                  <a:schemeClr val="bg1"/>
                </a:solidFill>
              </a:rPr>
            </a:br>
            <a:r>
              <a:rPr lang="cs-CZ" sz="2800" dirty="0" smtClean="0">
                <a:solidFill>
                  <a:schemeClr val="bg1"/>
                </a:solidFill>
              </a:rPr>
              <a:t>Blog a </a:t>
            </a:r>
            <a:r>
              <a:rPr lang="cs-CZ" sz="2800" dirty="0" err="1" smtClean="0">
                <a:solidFill>
                  <a:schemeClr val="bg1"/>
                </a:solidFill>
              </a:rPr>
              <a:t>Twitter</a:t>
            </a:r>
            <a:endParaRPr lang="cs-CZ" sz="2000" dirty="0" smtClean="0">
              <a:solidFill>
                <a:schemeClr val="bg1"/>
              </a:solidFill>
            </a:endParaRPr>
          </a:p>
        </p:txBody>
      </p:sp>
      <p:sp>
        <p:nvSpPr>
          <p:cNvPr id="15363" name="Rectangle 12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cs-CZ" dirty="0" smtClean="0">
                <a:solidFill>
                  <a:srgbClr val="666633"/>
                </a:solidFill>
                <a:latin typeface="Arial" charset="0"/>
              </a:rPr>
              <a:t>Blog AKAT</a:t>
            </a:r>
          </a:p>
          <a:p>
            <a:pPr lvl="2"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cs-CZ" dirty="0">
                <a:solidFill>
                  <a:srgbClr val="666633"/>
                </a:solidFill>
                <a:latin typeface="Arial" charset="0"/>
              </a:rPr>
              <a:t>Každý týden </a:t>
            </a:r>
            <a:r>
              <a:rPr lang="cs-CZ" dirty="0" smtClean="0">
                <a:solidFill>
                  <a:srgbClr val="666633"/>
                </a:solidFill>
                <a:latin typeface="Arial" charset="0"/>
              </a:rPr>
              <a:t>zajímavý </a:t>
            </a:r>
            <a:r>
              <a:rPr lang="cs-CZ" dirty="0">
                <a:solidFill>
                  <a:srgbClr val="666633"/>
                </a:solidFill>
                <a:latin typeface="Arial" charset="0"/>
              </a:rPr>
              <a:t>blogový </a:t>
            </a:r>
            <a:r>
              <a:rPr lang="cs-CZ" dirty="0" smtClean="0">
                <a:solidFill>
                  <a:srgbClr val="666633"/>
                </a:solidFill>
                <a:latin typeface="Arial" charset="0"/>
              </a:rPr>
              <a:t>příspěvek na webu AKAT</a:t>
            </a:r>
          </a:p>
          <a:p>
            <a:pPr lvl="2"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cs-CZ" dirty="0">
                <a:solidFill>
                  <a:srgbClr val="666633"/>
                </a:solidFill>
                <a:latin typeface="Arial" charset="0"/>
              </a:rPr>
              <a:t>C</a:t>
            </a:r>
            <a:r>
              <a:rPr lang="cs-CZ" dirty="0" smtClean="0">
                <a:solidFill>
                  <a:srgbClr val="666633"/>
                </a:solidFill>
                <a:latin typeface="Arial" charset="0"/>
              </a:rPr>
              <a:t>ílem </a:t>
            </a:r>
            <a:r>
              <a:rPr lang="cs-CZ" dirty="0">
                <a:solidFill>
                  <a:srgbClr val="666633"/>
                </a:solidFill>
                <a:latin typeface="Arial" charset="0"/>
              </a:rPr>
              <a:t>přiblížení investování a souvisejících otázek široké </a:t>
            </a:r>
            <a:r>
              <a:rPr lang="cs-CZ" dirty="0" smtClean="0">
                <a:solidFill>
                  <a:srgbClr val="666633"/>
                </a:solidFill>
                <a:latin typeface="Arial" charset="0"/>
              </a:rPr>
              <a:t>veřejnosti </a:t>
            </a:r>
            <a:endParaRPr lang="cs-CZ" dirty="0">
              <a:solidFill>
                <a:srgbClr val="666633"/>
              </a:solidFill>
              <a:latin typeface="Arial" charset="0"/>
            </a:endParaRPr>
          </a:p>
          <a:p>
            <a:pPr lvl="2"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cs-CZ" dirty="0" smtClean="0">
                <a:solidFill>
                  <a:srgbClr val="666633"/>
                </a:solidFill>
                <a:latin typeface="Arial" charset="0"/>
              </a:rPr>
              <a:t>V </a:t>
            </a:r>
            <a:r>
              <a:rPr lang="cs-CZ" dirty="0">
                <a:solidFill>
                  <a:srgbClr val="666633"/>
                </a:solidFill>
                <a:latin typeface="Arial" charset="0"/>
              </a:rPr>
              <a:t>odlehčené formě různé zážitky, názory a postřehy ke klasickým i aktuálním otázkám autorů z členských společností AKAT i dalších </a:t>
            </a:r>
            <a:r>
              <a:rPr lang="cs-CZ" dirty="0" smtClean="0">
                <a:solidFill>
                  <a:srgbClr val="666633"/>
                </a:solidFill>
                <a:latin typeface="Arial" charset="0"/>
              </a:rPr>
              <a:t>odborníků</a:t>
            </a:r>
          </a:p>
          <a:p>
            <a:pPr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cs-CZ" dirty="0" err="1" smtClean="0">
                <a:solidFill>
                  <a:srgbClr val="666633"/>
                </a:solidFill>
                <a:latin typeface="Arial" charset="0"/>
              </a:rPr>
              <a:t>Twitter</a:t>
            </a:r>
            <a:r>
              <a:rPr lang="cs-CZ" dirty="0" smtClean="0">
                <a:solidFill>
                  <a:srgbClr val="666633"/>
                </a:solidFill>
                <a:latin typeface="Arial" charset="0"/>
              </a:rPr>
              <a:t> AKATCR</a:t>
            </a:r>
          </a:p>
          <a:p>
            <a:pPr marL="1257300" lvl="4" indent="-342900"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cs-CZ" dirty="0" smtClean="0">
                <a:solidFill>
                  <a:srgbClr val="666633"/>
                </a:solidFill>
                <a:latin typeface="Arial" charset="0"/>
              </a:rPr>
              <a:t>aktuální informace a upozornění na zajímavé novinky, </a:t>
            </a:r>
            <a:r>
              <a:rPr lang="cs-CZ" dirty="0">
                <a:solidFill>
                  <a:srgbClr val="666633"/>
                </a:solidFill>
                <a:latin typeface="Arial" charset="0"/>
              </a:rPr>
              <a:t>investiční postřehy a články</a:t>
            </a:r>
          </a:p>
          <a:p>
            <a:pPr lvl="2">
              <a:lnSpc>
                <a:spcPct val="90000"/>
              </a:lnSpc>
            </a:pPr>
            <a:endParaRPr lang="cs-CZ" dirty="0" smtClean="0"/>
          </a:p>
        </p:txBody>
      </p:sp>
      <p:pic>
        <p:nvPicPr>
          <p:cNvPr id="4" name="Obrázek 3" descr="Z:\HLAVICKA_LOGA_AKAT\AKAT ČR_aktuální\LOGO_TEMP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5993904"/>
            <a:ext cx="1548680" cy="74746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50171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sz="3600" dirty="0" smtClean="0">
                <a:solidFill>
                  <a:schemeClr val="bg1"/>
                </a:solidFill>
              </a:rPr>
              <a:t>Diskuse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cs-CZ" sz="8000" dirty="0" smtClean="0">
                <a:solidFill>
                  <a:srgbClr val="666633"/>
                </a:solidFill>
              </a:rPr>
              <a:t>?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cs-CZ" sz="2400" dirty="0" smtClean="0">
              <a:solidFill>
                <a:srgbClr val="990033"/>
              </a:solidFill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cs-CZ" dirty="0" smtClean="0">
                <a:solidFill>
                  <a:srgbClr val="666633"/>
                </a:solidFill>
              </a:rPr>
              <a:t>Děkujeme za pozornost.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sz="1600" b="1" dirty="0" smtClean="0">
              <a:solidFill>
                <a:srgbClr val="666633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sz="1600" b="1" dirty="0" smtClean="0">
              <a:solidFill>
                <a:srgbClr val="666633"/>
              </a:solidFill>
            </a:endParaRPr>
          </a:p>
          <a:p>
            <a:pPr>
              <a:lnSpc>
                <a:spcPct val="80000"/>
              </a:lnSpc>
              <a:buNone/>
            </a:pPr>
            <a:r>
              <a:rPr lang="cs-CZ" sz="1800" b="1" dirty="0">
                <a:solidFill>
                  <a:srgbClr val="666633"/>
                </a:solidFill>
              </a:rPr>
              <a:t>Asociace pro kapitálový trh České republiky</a:t>
            </a:r>
          </a:p>
          <a:p>
            <a:pPr>
              <a:lnSpc>
                <a:spcPct val="80000"/>
              </a:lnSpc>
              <a:buNone/>
            </a:pPr>
            <a:r>
              <a:rPr lang="cs-CZ" sz="1800" dirty="0">
                <a:solidFill>
                  <a:srgbClr val="666633"/>
                </a:solidFill>
              </a:rPr>
              <a:t>Štěpánská 16/612</a:t>
            </a:r>
          </a:p>
          <a:p>
            <a:pPr>
              <a:lnSpc>
                <a:spcPct val="80000"/>
              </a:lnSpc>
              <a:buNone/>
            </a:pPr>
            <a:r>
              <a:rPr lang="cs-CZ" sz="1800" dirty="0">
                <a:solidFill>
                  <a:srgbClr val="666633"/>
                </a:solidFill>
              </a:rPr>
              <a:t>110 00 Praha 1</a:t>
            </a:r>
          </a:p>
          <a:p>
            <a:pPr>
              <a:lnSpc>
                <a:spcPct val="80000"/>
              </a:lnSpc>
              <a:buNone/>
            </a:pPr>
            <a:r>
              <a:rPr lang="cs-CZ" sz="1800" dirty="0">
                <a:solidFill>
                  <a:srgbClr val="666633"/>
                </a:solidFill>
              </a:rPr>
              <a:t>Tel.: +420 224 919 114</a:t>
            </a:r>
          </a:p>
          <a:p>
            <a:pPr>
              <a:lnSpc>
                <a:spcPct val="80000"/>
              </a:lnSpc>
              <a:buNone/>
            </a:pPr>
            <a:r>
              <a:rPr lang="cs-CZ" sz="1800" dirty="0">
                <a:solidFill>
                  <a:srgbClr val="666633"/>
                </a:solidFill>
              </a:rPr>
              <a:t>Fax: +420 224 919 115</a:t>
            </a:r>
          </a:p>
          <a:p>
            <a:pPr>
              <a:lnSpc>
                <a:spcPct val="80000"/>
              </a:lnSpc>
              <a:buNone/>
            </a:pPr>
            <a:endParaRPr lang="cs-CZ" sz="1800" b="1" dirty="0">
              <a:solidFill>
                <a:srgbClr val="993300"/>
              </a:solidFill>
            </a:endParaRPr>
          </a:p>
          <a:p>
            <a:pPr>
              <a:lnSpc>
                <a:spcPct val="80000"/>
              </a:lnSpc>
              <a:buNone/>
            </a:pPr>
            <a:r>
              <a:rPr lang="pl-PL" sz="1800" b="1" dirty="0">
                <a:solidFill>
                  <a:srgbClr val="666633"/>
                </a:solidFill>
              </a:rPr>
              <a:t>Sledujte nás na</a:t>
            </a:r>
            <a:r>
              <a:rPr lang="pl-PL" sz="1800" dirty="0">
                <a:solidFill>
                  <a:srgbClr val="666633"/>
                </a:solidFill>
              </a:rPr>
              <a:t>: </a:t>
            </a:r>
          </a:p>
          <a:p>
            <a:pPr>
              <a:lnSpc>
                <a:spcPct val="80000"/>
              </a:lnSpc>
              <a:buNone/>
            </a:pPr>
            <a:r>
              <a:rPr lang="pl-PL" sz="1800" dirty="0">
                <a:solidFill>
                  <a:srgbClr val="666633"/>
                </a:solidFill>
              </a:rPr>
              <a:t>Blog AKAT na www.akatcr.cz </a:t>
            </a:r>
          </a:p>
          <a:p>
            <a:pPr>
              <a:lnSpc>
                <a:spcPct val="80000"/>
              </a:lnSpc>
              <a:buNone/>
            </a:pPr>
            <a:r>
              <a:rPr lang="pl-PL" sz="1800" dirty="0">
                <a:solidFill>
                  <a:srgbClr val="666633"/>
                </a:solidFill>
              </a:rPr>
              <a:t>Twitter AKAT: @AKATCR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sz="1800" dirty="0" smtClean="0">
              <a:solidFill>
                <a:srgbClr val="666633"/>
              </a:solidFill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cs-CZ" sz="1800" dirty="0" smtClean="0"/>
          </a:p>
        </p:txBody>
      </p:sp>
      <p:pic>
        <p:nvPicPr>
          <p:cNvPr id="6" name="Obrázek 5" descr="Z:\HLAVICKA_LOGA_AKAT\AKAT ČR_aktuální\LOGO_TEMP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5993904"/>
            <a:ext cx="1548680" cy="74746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1">
  <a:themeElements>
    <a:clrScheme name="Vlastní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3399FF"/>
      </a:accent1>
      <a:accent2>
        <a:srgbClr val="99FFCC"/>
      </a:accent2>
      <a:accent3>
        <a:srgbClr val="FFFFFF"/>
      </a:accent3>
      <a:accent4>
        <a:srgbClr val="000000"/>
      </a:accent4>
      <a:accent5>
        <a:srgbClr val="ADCAFF"/>
      </a:accent5>
      <a:accent6>
        <a:srgbClr val="8AE7B9"/>
      </a:accent6>
      <a:hlink>
        <a:srgbClr val="CC00CC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Motiv1</Template>
  <TotalTime>8962</TotalTime>
  <Words>479</Words>
  <Application>Microsoft Office PowerPoint</Application>
  <PresentationFormat>Předvádění na obrazovce (4:3)</PresentationFormat>
  <Paragraphs>67</Paragraphs>
  <Slides>9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3" baseType="lpstr">
      <vt:lpstr>Arial</vt:lpstr>
      <vt:lpstr>Times New Roman</vt:lpstr>
      <vt:lpstr>Wingdings</vt:lpstr>
      <vt:lpstr>Motiv1</vt:lpstr>
      <vt:lpstr>Prezentace aplikace PowerPoint</vt:lpstr>
      <vt:lpstr>Tisková konference 13. dubna 2016 Program</vt:lpstr>
      <vt:lpstr>Oslava Světového dne investičních fondů Proč 19. duben?</vt:lpstr>
      <vt:lpstr> Světový den investičních fondů 2016 Zapojení AKAT</vt:lpstr>
      <vt:lpstr>Cíle iniciativy  Zapojení České republiky </vt:lpstr>
      <vt:lpstr> Světový den investičních fondů Aktivity AKAT </vt:lpstr>
      <vt:lpstr>Objem obhospodařovaného majetku Data k 31.12.2015</vt:lpstr>
      <vt:lpstr>Další aktivity AKAT pro veřejnost Blog a Twitter</vt:lpstr>
      <vt:lpstr>Diskuse</vt:lpstr>
    </vt:vector>
  </TitlesOfParts>
  <Company>SIS, a. s.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pzaplet</dc:creator>
  <cp:lastModifiedBy>AKAT ČR</cp:lastModifiedBy>
  <cp:revision>318</cp:revision>
  <cp:lastPrinted>2016-04-13T06:59:31Z</cp:lastPrinted>
  <dcterms:created xsi:type="dcterms:W3CDTF">2002-01-28T07:46:14Z</dcterms:created>
  <dcterms:modified xsi:type="dcterms:W3CDTF">2016-04-13T06:59:39Z</dcterms:modified>
</cp:coreProperties>
</file>