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handoutMasterIdLst>
    <p:handoutMasterId r:id="rId12"/>
  </p:handoutMasterIdLst>
  <p:sldIdLst>
    <p:sldId id="265" r:id="rId2"/>
    <p:sldId id="382" r:id="rId3"/>
    <p:sldId id="309" r:id="rId4"/>
    <p:sldId id="380" r:id="rId5"/>
    <p:sldId id="379" r:id="rId6"/>
    <p:sldId id="326" r:id="rId7"/>
    <p:sldId id="325" r:id="rId8"/>
    <p:sldId id="381" r:id="rId9"/>
    <p:sldId id="335" r:id="rId10"/>
  </p:sldIdLst>
  <p:sldSz cx="9144000" cy="6858000" type="screen4x3"/>
  <p:notesSz cx="7102475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993300"/>
    <a:srgbClr val="CC3300"/>
    <a:srgbClr val="A9A98F"/>
    <a:srgbClr val="A9AF9D"/>
    <a:srgbClr val="969696"/>
    <a:srgbClr val="990033"/>
    <a:srgbClr val="CC0066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89968" autoAdjust="0"/>
  </p:normalViewPr>
  <p:slideViewPr>
    <p:cSldViewPr>
      <p:cViewPr varScale="1">
        <p:scale>
          <a:sx n="68" d="100"/>
          <a:sy n="68" d="100"/>
        </p:scale>
        <p:origin x="14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90"/>
      </p:cViewPr>
      <p:guideLst>
        <p:guide orient="horz" pos="3225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t" anchorCtr="0" compatLnSpc="1">
            <a:prstTxWarp prst="textNoShape">
              <a:avLst/>
            </a:prstTxWarp>
          </a:bodyPr>
          <a:lstStyle>
            <a:lvl1pPr defTabSz="957466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116" y="1"/>
            <a:ext cx="30763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t" anchorCtr="0" compatLnSpc="1">
            <a:prstTxWarp prst="textNoShape">
              <a:avLst/>
            </a:prstTxWarp>
          </a:bodyPr>
          <a:lstStyle>
            <a:lvl1pPr algn="r" defTabSz="957466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b" anchorCtr="0" compatLnSpc="1">
            <a:prstTxWarp prst="textNoShape">
              <a:avLst/>
            </a:prstTxWarp>
          </a:bodyPr>
          <a:lstStyle>
            <a:lvl1pPr defTabSz="957466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116" y="9723438"/>
            <a:ext cx="30763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b" anchorCtr="0" compatLnSpc="1">
            <a:prstTxWarp prst="textNoShape">
              <a:avLst/>
            </a:prstTxWarp>
          </a:bodyPr>
          <a:lstStyle>
            <a:lvl1pPr algn="r" defTabSz="957466">
              <a:defRPr sz="1300"/>
            </a:lvl1pPr>
          </a:lstStyle>
          <a:p>
            <a:pPr>
              <a:defRPr/>
            </a:pPr>
            <a:fld id="{2ECE1B4E-B80E-47E9-B139-5C86B7FB2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t" anchorCtr="0" compatLnSpc="1">
            <a:prstTxWarp prst="textNoShape">
              <a:avLst/>
            </a:prstTxWarp>
          </a:bodyPr>
          <a:lstStyle>
            <a:lvl1pPr defTabSz="95746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524" y="1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t" anchorCtr="0" compatLnSpc="1">
            <a:prstTxWarp prst="textNoShape">
              <a:avLst/>
            </a:prstTxWarp>
          </a:bodyPr>
          <a:lstStyle>
            <a:lvl1pPr algn="r" defTabSz="95746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9938"/>
            <a:ext cx="51133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2" y="4860926"/>
            <a:ext cx="568261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1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b" anchorCtr="0" compatLnSpc="1">
            <a:prstTxWarp prst="textNoShape">
              <a:avLst/>
            </a:prstTxWarp>
          </a:bodyPr>
          <a:lstStyle>
            <a:lvl1pPr defTabSz="95746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524" y="9721851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24" tIns="47912" rIns="95824" bIns="47912" numCol="1" anchor="b" anchorCtr="0" compatLnSpc="1">
            <a:prstTxWarp prst="textNoShape">
              <a:avLst/>
            </a:prstTxWarp>
          </a:bodyPr>
          <a:lstStyle>
            <a:lvl1pPr algn="r" defTabSz="957466">
              <a:defRPr sz="1300"/>
            </a:lvl1pPr>
          </a:lstStyle>
          <a:p>
            <a:pPr>
              <a:defRPr/>
            </a:pPr>
            <a:fld id="{756B799E-4321-4DF7-B95F-9DA454812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46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0651" indent="-284865" defTabSz="95746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9463" indent="-227892" defTabSz="95746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5248" indent="-227892" defTabSz="95746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1033" indent="-227892" defTabSz="95746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6819" indent="-227892" defTabSz="9574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604" indent="-227892" defTabSz="9574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8389" indent="-227892" defTabSz="9574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4175" indent="-227892" defTabSz="9574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6FAEF-9974-4A10-936E-8BBFC7CEF93B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0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8074-E5F3-47D3-BBEB-20803EABE2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FFAF-FCFD-4F71-81A3-C9CACFF9E4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13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BFB-FEC6-410D-A490-B490450794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6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cs-CZ" noProof="0" dirty="0" smtClean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E724-D491-41EC-93E0-9559F69770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9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E21-31D1-4E72-B67C-23898E89F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B567-1778-4D81-A605-DDF2BB3CEC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4C4AD-6E1B-46D9-B8B1-19CA384EF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5D59-20ED-4BF9-A519-1ADA0B8BC2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FDB18-D286-493B-B1FA-90B626F943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833-10CD-40F4-AB24-858CC68FD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3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903-0AC9-49D2-AEA2-AEA0A49F1D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0AA4-3743-48AD-B7D3-FA73300899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1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E227EE-9FBF-4354-A1C8-AF6EA8B9D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63" y="2220104"/>
            <a:ext cx="4899974" cy="21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Z:\HLAVICKA_LOGA_AKAT\AKAT ČR_aktuální\LOGO_TEM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36" y="4326570"/>
            <a:ext cx="4248028" cy="125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bg1"/>
                </a:solidFill>
              </a:rPr>
              <a:t>Tisková konference 9.dubna 2015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P</a:t>
            </a:r>
            <a:r>
              <a:rPr lang="cs-CZ" sz="2800" dirty="0" smtClean="0">
                <a:solidFill>
                  <a:schemeClr val="bg1"/>
                </a:solidFill>
              </a:rPr>
              <a:t>rogram</a:t>
            </a:r>
          </a:p>
        </p:txBody>
      </p:sp>
      <p:sp>
        <p:nvSpPr>
          <p:cNvPr id="15363" name="Rectangle 1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  <a:latin typeface="Arial" charset="0"/>
              </a:rPr>
              <a:t>9.00 – 9.15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Představení Světového </a:t>
            </a:r>
            <a:r>
              <a:rPr lang="cs-CZ" sz="2000" b="1" dirty="0">
                <a:solidFill>
                  <a:srgbClr val="666633"/>
                </a:solidFill>
                <a:latin typeface="Arial" charset="0"/>
              </a:rPr>
              <a:t>dne investičních fondů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a dalších aktivit AKAT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Jan </a:t>
            </a:r>
            <a:r>
              <a:rPr lang="cs-CZ" sz="1600" i="1" dirty="0">
                <a:solidFill>
                  <a:srgbClr val="666633"/>
                </a:solidFill>
                <a:latin typeface="Arial" charset="0"/>
              </a:rPr>
              <a:t>D. </a:t>
            </a: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Kabelka, předseda AKAT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666633"/>
                </a:solidFill>
                <a:latin typeface="Arial" charset="0"/>
              </a:rPr>
              <a:t>9.15 – 9.30 </a:t>
            </a:r>
            <a:r>
              <a:rPr lang="pt-BR" sz="2000" b="1" dirty="0" smtClean="0">
                <a:solidFill>
                  <a:srgbClr val="666633"/>
                </a:solidFill>
                <a:latin typeface="Arial" charset="0"/>
              </a:rPr>
              <a:t>Prezentace “Investing </a:t>
            </a:r>
            <a:r>
              <a:rPr lang="pt-BR" sz="2000" b="1" dirty="0">
                <a:solidFill>
                  <a:srgbClr val="666633"/>
                </a:solidFill>
                <a:latin typeface="Arial" charset="0"/>
              </a:rPr>
              <a:t>for </a:t>
            </a:r>
            <a:r>
              <a:rPr lang="pt-BR" sz="2000" b="1" dirty="0" smtClean="0">
                <a:solidFill>
                  <a:srgbClr val="666633"/>
                </a:solidFill>
                <a:latin typeface="Arial" charset="0"/>
              </a:rPr>
              <a:t>Life”</a:t>
            </a:r>
            <a:endParaRPr lang="cs-CZ" sz="2000" b="1" dirty="0">
              <a:solidFill>
                <a:srgbClr val="666633"/>
              </a:solidFill>
              <a:latin typeface="Arial" charset="0"/>
            </a:endParaRPr>
          </a:p>
          <a:p>
            <a:pPr marL="400050" lvl="1" indent="0">
              <a:spcBef>
                <a:spcPct val="50000"/>
              </a:spcBef>
              <a:buNone/>
            </a:pP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John</a:t>
            </a:r>
            <a:r>
              <a:rPr lang="pt-BR" sz="1600" i="1" dirty="0" smtClean="0">
                <a:solidFill>
                  <a:srgbClr val="666633"/>
                </a:solidFill>
                <a:latin typeface="Arial" charset="0"/>
              </a:rPr>
              <a:t> Carey</a:t>
            </a:r>
            <a:r>
              <a:rPr lang="cs-CZ" sz="1600" i="1" dirty="0">
                <a:solidFill>
                  <a:srgbClr val="666633"/>
                </a:solidFill>
                <a:latin typeface="Arial" charset="0"/>
              </a:rPr>
              <a:t>, dlouholetý </a:t>
            </a:r>
            <a:r>
              <a:rPr lang="cs-CZ" sz="1600" i="1" dirty="0" err="1">
                <a:solidFill>
                  <a:srgbClr val="666633"/>
                </a:solidFill>
                <a:latin typeface="Arial" charset="0"/>
              </a:rPr>
              <a:t>Executive</a:t>
            </a:r>
            <a:r>
              <a:rPr lang="cs-CZ" sz="1600" i="1" dirty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Vice President </a:t>
            </a:r>
            <a:r>
              <a:rPr lang="cs-CZ" sz="1600" i="1" dirty="0">
                <a:solidFill>
                  <a:srgbClr val="666633"/>
                </a:solidFill>
                <a:latin typeface="Arial" charset="0"/>
              </a:rPr>
              <a:t>Pioneer </a:t>
            </a:r>
            <a:r>
              <a:rPr lang="cs-CZ" sz="1600" i="1" dirty="0" err="1">
                <a:solidFill>
                  <a:srgbClr val="666633"/>
                </a:solidFill>
                <a:latin typeface="Arial" charset="0"/>
              </a:rPr>
              <a:t>Investment</a:t>
            </a:r>
            <a:r>
              <a:rPr lang="cs-CZ" sz="1600" i="1" dirty="0">
                <a:solidFill>
                  <a:srgbClr val="666633"/>
                </a:solidFill>
                <a:latin typeface="Arial" charset="0"/>
              </a:rPr>
              <a:t> Management Inc. a portfolio manažer </a:t>
            </a: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jednoho z </a:t>
            </a:r>
            <a:r>
              <a:rPr lang="cs-CZ" sz="1600" i="1" dirty="0">
                <a:solidFill>
                  <a:srgbClr val="666633"/>
                </a:solidFill>
                <a:latin typeface="Arial" charset="0"/>
              </a:rPr>
              <a:t>nejúspěšnějších fondů na světě Pioneer </a:t>
            </a:r>
            <a:r>
              <a:rPr lang="cs-CZ" sz="1600" i="1" dirty="0" err="1" smtClean="0">
                <a:solidFill>
                  <a:srgbClr val="666633"/>
                </a:solidFill>
                <a:latin typeface="Arial" charset="0"/>
              </a:rPr>
              <a:t>Fund</a:t>
            </a:r>
            <a:endParaRPr lang="pt-BR" sz="1600" i="1" dirty="0" smtClean="0">
              <a:solidFill>
                <a:srgbClr val="666633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9.30 – 9.45 </a:t>
            </a:r>
            <a:r>
              <a:rPr lang="pt-BR" sz="2000" b="1" dirty="0" smtClean="0">
                <a:solidFill>
                  <a:srgbClr val="666633"/>
                </a:solidFill>
                <a:latin typeface="Arial" charset="0"/>
              </a:rPr>
              <a:t>Prezentace průzkumu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veřejného mínění k investování pro život</a:t>
            </a:r>
          </a:p>
          <a:p>
            <a:pPr marL="400050" lvl="1" indent="0">
              <a:spcBef>
                <a:spcPct val="50000"/>
              </a:spcBef>
              <a:buNone/>
            </a:pPr>
            <a:r>
              <a:rPr lang="pt-BR" sz="1600" i="1" dirty="0" smtClean="0">
                <a:solidFill>
                  <a:srgbClr val="666633"/>
                </a:solidFill>
                <a:latin typeface="Arial" charset="0"/>
              </a:rPr>
              <a:t>Jana Michalíková</a:t>
            </a:r>
            <a:r>
              <a:rPr lang="cs-CZ" sz="1600" i="1" dirty="0" smtClean="0">
                <a:solidFill>
                  <a:srgbClr val="666633"/>
                </a:solidFill>
                <a:latin typeface="Arial" charset="0"/>
              </a:rPr>
              <a:t>, výkonná ředitelka AKAT</a:t>
            </a:r>
            <a:endParaRPr lang="pt-BR" sz="1600" i="1" dirty="0">
              <a:solidFill>
                <a:srgbClr val="666633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rgbClr val="666633"/>
                </a:solidFill>
                <a:latin typeface="Arial" charset="0"/>
              </a:rPr>
              <a:t>9.45 </a:t>
            </a:r>
            <a:r>
              <a:rPr lang="pt-BR" sz="2000" dirty="0">
                <a:solidFill>
                  <a:srgbClr val="666633"/>
                </a:solidFill>
                <a:latin typeface="Arial" charset="0"/>
              </a:rPr>
              <a:t>– 10.00 </a:t>
            </a:r>
            <a:r>
              <a:rPr lang="cs-CZ" sz="2000" b="1" dirty="0" smtClean="0">
                <a:solidFill>
                  <a:srgbClr val="666633"/>
                </a:solidFill>
                <a:latin typeface="Arial" charset="0"/>
              </a:rPr>
              <a:t>P</a:t>
            </a:r>
            <a:r>
              <a:rPr lang="pt-BR" sz="2000" b="1" dirty="0" smtClean="0">
                <a:solidFill>
                  <a:srgbClr val="666633"/>
                </a:solidFill>
                <a:latin typeface="Arial" charset="0"/>
              </a:rPr>
              <a:t>rostor </a:t>
            </a:r>
            <a:r>
              <a:rPr lang="pt-BR" sz="2000" b="1" dirty="0">
                <a:solidFill>
                  <a:srgbClr val="666633"/>
                </a:solidFill>
                <a:latin typeface="Arial" charset="0"/>
              </a:rPr>
              <a:t>pro dotazy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8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772400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bg1"/>
                </a:solidFill>
              </a:rPr>
              <a:t>Oslava Světového dne investičních fondů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sz="2400" dirty="0" smtClean="0">
                <a:solidFill>
                  <a:schemeClr val="bg1"/>
                </a:solidFill>
              </a:rPr>
              <a:t>Proč 9. duben</a:t>
            </a:r>
            <a:r>
              <a:rPr lang="cs-CZ" sz="2400" dirty="0">
                <a:solidFill>
                  <a:schemeClr val="bg1"/>
                </a:solidFill>
              </a:rPr>
              <a:t>?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95536" y="1340768"/>
            <a:ext cx="7992888" cy="638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cs-CZ" sz="2800" dirty="0">
              <a:solidFill>
                <a:srgbClr val="990033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666633"/>
                </a:solidFill>
                <a:latin typeface="Arial" charset="0"/>
              </a:rPr>
              <a:t>19. dubna 1743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se narodil Abraham van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Ketwich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považovaný za </a:t>
            </a:r>
            <a:r>
              <a:rPr lang="cs-CZ" b="1" dirty="0">
                <a:solidFill>
                  <a:srgbClr val="666633"/>
                </a:solidFill>
                <a:latin typeface="Arial" charset="0"/>
              </a:rPr>
              <a:t>zakladatele investičních fondů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protože založil v roce 1774 první investiční fond „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Eendragt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maakt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Magt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“ (Union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is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 err="1">
                <a:solidFill>
                  <a:srgbClr val="666633"/>
                </a:solidFill>
                <a:latin typeface="Arial" charset="0"/>
              </a:rPr>
              <a:t>Strength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)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666633"/>
                </a:solidFill>
                <a:latin typeface="Arial" charset="0"/>
              </a:rPr>
              <a:t>2012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začalo slavit Světový den investičních fondů </a:t>
            </a:r>
            <a:r>
              <a:rPr lang="cs-CZ" b="1" dirty="0">
                <a:solidFill>
                  <a:srgbClr val="666633"/>
                </a:solidFill>
                <a:latin typeface="Arial" charset="0"/>
              </a:rPr>
              <a:t>Německo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, </a:t>
            </a:r>
            <a:r>
              <a:rPr lang="cs-CZ" b="1" dirty="0">
                <a:solidFill>
                  <a:srgbClr val="666633"/>
                </a:solidFill>
                <a:latin typeface="Arial" charset="0"/>
              </a:rPr>
              <a:t>následováno v roce 2013 Rakouskem a v roce 2014 Českou republikou a </a:t>
            </a:r>
            <a:r>
              <a:rPr lang="cs-CZ" b="1" dirty="0" smtClean="0">
                <a:solidFill>
                  <a:srgbClr val="666633"/>
                </a:solidFill>
                <a:latin typeface="Arial" charset="0"/>
              </a:rPr>
              <a:t>Slovenskem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latin typeface="Arial" charset="0"/>
              </a:rPr>
              <a:t>V roce 2015 zahajujeme oslavu Světového dne investičních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fondu v ČR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již ve čtvrtek 9. dubna </a:t>
            </a: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600" b="1" dirty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400" dirty="0">
              <a:latin typeface="Arial" charset="0"/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3764" y="28352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noProof="1">
                <a:solidFill>
                  <a:schemeClr val="bg1"/>
                </a:solidFill>
              </a:rPr>
              <a:t/>
            </a:r>
            <a:br>
              <a:rPr lang="cs-CZ" altLang="cs-CZ" noProof="1">
                <a:solidFill>
                  <a:schemeClr val="bg1"/>
                </a:solidFill>
              </a:rPr>
            </a:br>
            <a:r>
              <a:rPr lang="cs-CZ" altLang="cs-CZ" sz="3600" noProof="1" smtClean="0">
                <a:solidFill>
                  <a:schemeClr val="bg1"/>
                </a:solidFill>
              </a:rPr>
              <a:t>Světový den investičních fondů 2015</a:t>
            </a:r>
            <a:br>
              <a:rPr lang="cs-CZ" altLang="cs-CZ" sz="3600" noProof="1" smtClean="0">
                <a:solidFill>
                  <a:schemeClr val="bg1"/>
                </a:solidFill>
              </a:rPr>
            </a:br>
            <a:r>
              <a:rPr lang="cs-CZ" altLang="cs-CZ" sz="2800" noProof="1">
                <a:solidFill>
                  <a:schemeClr val="bg1"/>
                </a:solidFill>
              </a:rPr>
              <a:t>Z</a:t>
            </a:r>
            <a:r>
              <a:rPr lang="cs-CZ" altLang="cs-CZ" sz="2800" noProof="1" smtClean="0">
                <a:solidFill>
                  <a:schemeClr val="bg1"/>
                </a:solidFill>
              </a:rPr>
              <a:t>apojení AKAT</a:t>
            </a:r>
            <a:endParaRPr lang="cs-CZ" altLang="cs-CZ" sz="1800" dirty="0" smtClean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666633"/>
                </a:solidFill>
              </a:rPr>
              <a:t>Druhý ročník </a:t>
            </a:r>
            <a:r>
              <a:rPr lang="cs-CZ" sz="2400" dirty="0">
                <a:solidFill>
                  <a:srgbClr val="666633"/>
                </a:solidFill>
              </a:rPr>
              <a:t>evropské akce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666633"/>
                </a:solidFill>
              </a:rPr>
              <a:t>Zapojená Asociace </a:t>
            </a:r>
            <a:r>
              <a:rPr lang="cs-CZ" sz="2400" dirty="0">
                <a:solidFill>
                  <a:srgbClr val="666633"/>
                </a:solidFill>
              </a:rPr>
              <a:t>pro kapitálový trh a její členové, investiční společnosti a banky, kteří nabízejí v rámci oslav tohoto dne </a:t>
            </a:r>
            <a:r>
              <a:rPr lang="cs-CZ" sz="2400" b="1" dirty="0">
                <a:solidFill>
                  <a:srgbClr val="666633"/>
                </a:solidFill>
              </a:rPr>
              <a:t>zajímavé nabídky pro </a:t>
            </a:r>
            <a:r>
              <a:rPr lang="cs-CZ" sz="2400" b="1" dirty="0" smtClean="0">
                <a:solidFill>
                  <a:srgbClr val="666633"/>
                </a:solidFill>
              </a:rPr>
              <a:t>investory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666633"/>
                </a:solidFill>
              </a:rPr>
              <a:t>výhody </a:t>
            </a:r>
            <a:r>
              <a:rPr lang="cs-CZ" sz="2000" dirty="0">
                <a:solidFill>
                  <a:srgbClr val="666633"/>
                </a:solidFill>
              </a:rPr>
              <a:t>formou slev na poplatcích, dárků, informačních materiálů  a konzultací pro investory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666633"/>
                </a:solidFill>
              </a:rPr>
              <a:t>v </a:t>
            </a:r>
            <a:r>
              <a:rPr lang="cs-CZ" sz="2000" dirty="0">
                <a:solidFill>
                  <a:srgbClr val="666633"/>
                </a:solidFill>
              </a:rPr>
              <a:t>průběhu dubna – u každé společnosti individuální forma a trvání oslavy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666633"/>
                </a:solidFill>
              </a:rPr>
              <a:t>Tisková konference 9.4.2015 </a:t>
            </a:r>
            <a:r>
              <a:rPr lang="cs-CZ" sz="2400" dirty="0" smtClean="0">
                <a:solidFill>
                  <a:srgbClr val="666633"/>
                </a:solidFill>
              </a:rPr>
              <a:t>za účasti Johna </a:t>
            </a:r>
            <a:r>
              <a:rPr lang="cs-CZ" sz="2400" dirty="0" err="1" smtClean="0">
                <a:solidFill>
                  <a:srgbClr val="666633"/>
                </a:solidFill>
              </a:rPr>
              <a:t>Careyho</a:t>
            </a:r>
            <a:endParaRPr lang="cs-CZ" sz="1800" dirty="0">
              <a:solidFill>
                <a:srgbClr val="6666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21288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2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Cíle </a:t>
            </a:r>
            <a:r>
              <a:rPr lang="cs-CZ" sz="3600" dirty="0" smtClean="0">
                <a:solidFill>
                  <a:schemeClr val="bg1"/>
                </a:solidFill>
              </a:rPr>
              <a:t>iniciativy 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Zapojení České republiky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7544" y="1916832"/>
            <a:ext cx="7975140" cy="75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Zasadit investiční fondy do širšího rámce fungování ekonomiky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Zdůraznit transparentnost investičních fondů a jejich přínos pro ekonomiku státu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Poskytnout investorům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lepší zázemí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pro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rozhodování o jejich investicích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666633"/>
                </a:solidFill>
                <a:latin typeface="Arial" charset="0"/>
              </a:rPr>
              <a:t>Dostat do většího povědomí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široké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veřejnosti základní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pojmové znaky </a:t>
            </a:r>
            <a:r>
              <a:rPr lang="cs-CZ" sz="2800" dirty="0">
                <a:solidFill>
                  <a:srgbClr val="666633"/>
                </a:solidFill>
                <a:latin typeface="Arial" charset="0"/>
              </a:rPr>
              <a:t>a výhody investičních </a:t>
            </a:r>
            <a:r>
              <a:rPr lang="cs-CZ" sz="2800" dirty="0" smtClean="0">
                <a:solidFill>
                  <a:srgbClr val="666633"/>
                </a:solidFill>
                <a:latin typeface="Arial" charset="0"/>
              </a:rPr>
              <a:t>fondů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666633"/>
              </a:solidFill>
            </a:endParaRP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cs-CZ" sz="2800" dirty="0" smtClean="0">
              <a:solidFill>
                <a:srgbClr val="6666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800" b="1" dirty="0" smtClean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600" b="1" dirty="0">
              <a:solidFill>
                <a:srgbClr val="990033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1400" dirty="0">
              <a:latin typeface="Arial" charset="0"/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5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Světový den investičních fondů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3100" dirty="0" smtClean="0">
                <a:solidFill>
                  <a:schemeClr val="bg1"/>
                </a:solidFill>
              </a:rPr>
              <a:t>Aktivity AKAT</a:t>
            </a:r>
            <a:r>
              <a:rPr lang="cs-CZ" sz="3600" dirty="0" smtClean="0">
                <a:solidFill>
                  <a:schemeClr val="bg1"/>
                </a:solidFill>
              </a:rPr>
              <a:t/>
            </a:r>
            <a:br>
              <a:rPr lang="cs-CZ" sz="3600" dirty="0" smtClean="0">
                <a:solidFill>
                  <a:schemeClr val="bg1"/>
                </a:solidFill>
              </a:rPr>
            </a:br>
            <a:endParaRPr lang="cs-CZ" sz="3600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533456" cy="40617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</a:rPr>
              <a:t>Tisková </a:t>
            </a:r>
            <a:r>
              <a:rPr lang="cs-CZ" dirty="0">
                <a:solidFill>
                  <a:srgbClr val="666633"/>
                </a:solidFill>
              </a:rPr>
              <a:t>konference </a:t>
            </a:r>
            <a:r>
              <a:rPr lang="cs-CZ" dirty="0" smtClean="0">
                <a:solidFill>
                  <a:srgbClr val="666633"/>
                </a:solidFill>
              </a:rPr>
              <a:t>9.4.2015 </a:t>
            </a:r>
            <a:r>
              <a:rPr lang="cs-CZ" dirty="0">
                <a:solidFill>
                  <a:srgbClr val="666633"/>
                </a:solidFill>
              </a:rPr>
              <a:t>k prezentaci Světového dne investičních fondů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666633"/>
                </a:solidFill>
              </a:rPr>
              <a:t>John </a:t>
            </a:r>
            <a:r>
              <a:rPr lang="cs-CZ" b="1" dirty="0" err="1" smtClean="0">
                <a:solidFill>
                  <a:srgbClr val="666633"/>
                </a:solidFill>
              </a:rPr>
              <a:t>Carey</a:t>
            </a:r>
            <a:r>
              <a:rPr lang="cs-CZ" b="1" dirty="0" smtClean="0">
                <a:solidFill>
                  <a:srgbClr val="666633"/>
                </a:solidFill>
              </a:rPr>
              <a:t> - prezentace </a:t>
            </a:r>
            <a:r>
              <a:rPr lang="cs-CZ" b="1" dirty="0" err="1" smtClean="0">
                <a:solidFill>
                  <a:srgbClr val="666633"/>
                </a:solidFill>
              </a:rPr>
              <a:t>Investing</a:t>
            </a:r>
            <a:r>
              <a:rPr lang="cs-CZ" b="1" dirty="0" smtClean="0">
                <a:solidFill>
                  <a:srgbClr val="666633"/>
                </a:solidFill>
              </a:rPr>
              <a:t> </a:t>
            </a:r>
            <a:r>
              <a:rPr lang="cs-CZ" b="1" dirty="0" err="1" smtClean="0">
                <a:solidFill>
                  <a:srgbClr val="666633"/>
                </a:solidFill>
              </a:rPr>
              <a:t>for</a:t>
            </a:r>
            <a:r>
              <a:rPr lang="cs-CZ" b="1" dirty="0" smtClean="0">
                <a:solidFill>
                  <a:srgbClr val="666633"/>
                </a:solidFill>
              </a:rPr>
              <a:t> </a:t>
            </a:r>
            <a:r>
              <a:rPr lang="cs-CZ" b="1" dirty="0" err="1" smtClean="0">
                <a:solidFill>
                  <a:srgbClr val="666633"/>
                </a:solidFill>
              </a:rPr>
              <a:t>Life</a:t>
            </a:r>
            <a:r>
              <a:rPr lang="cs-CZ" b="1" dirty="0" smtClean="0">
                <a:solidFill>
                  <a:srgbClr val="666633"/>
                </a:solidFill>
              </a:rPr>
              <a:t> </a:t>
            </a:r>
            <a:r>
              <a:rPr lang="cs-CZ" dirty="0">
                <a:solidFill>
                  <a:srgbClr val="666633"/>
                </a:solidFill>
              </a:rPr>
              <a:t>- dlouholetý Executive Vice President globálních Pioneer Investment Management Inc.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666633"/>
                </a:solidFill>
              </a:rPr>
              <a:t>Průzkum </a:t>
            </a:r>
            <a:r>
              <a:rPr lang="cs-CZ" b="1" dirty="0">
                <a:solidFill>
                  <a:srgbClr val="666633"/>
                </a:solidFill>
              </a:rPr>
              <a:t>veřejného </a:t>
            </a:r>
            <a:r>
              <a:rPr lang="cs-CZ" b="1" dirty="0" smtClean="0">
                <a:solidFill>
                  <a:srgbClr val="666633"/>
                </a:solidFill>
              </a:rPr>
              <a:t>mínění k Investování pro život </a:t>
            </a:r>
            <a:r>
              <a:rPr lang="cs-CZ" dirty="0" smtClean="0">
                <a:solidFill>
                  <a:srgbClr val="666633"/>
                </a:solidFill>
              </a:rPr>
              <a:t>– prezentace výsledků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</a:rPr>
              <a:t>Webová stránka akce, kde je také seznam zapojených společností a další informace:</a:t>
            </a:r>
          </a:p>
          <a:p>
            <a:pPr marL="400050" lvl="1" indent="0">
              <a:buNone/>
            </a:pPr>
            <a:r>
              <a:rPr lang="cs-CZ" sz="2800" b="1" dirty="0" smtClean="0">
                <a:solidFill>
                  <a:srgbClr val="666633"/>
                </a:solidFill>
              </a:rPr>
              <a:t>www.denfondu.cz</a:t>
            </a:r>
            <a:endParaRPr lang="cs-CZ" sz="3200" b="1" dirty="0"/>
          </a:p>
          <a:p>
            <a:pPr>
              <a:spcBef>
                <a:spcPct val="0"/>
              </a:spcBef>
              <a:buFontTx/>
              <a:buNone/>
            </a:pPr>
            <a:endParaRPr lang="cs-CZ" b="1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Objem obhospodařovaného </a:t>
            </a:r>
            <a:r>
              <a:rPr lang="cs-CZ" sz="3600" dirty="0" smtClean="0">
                <a:solidFill>
                  <a:schemeClr val="bg1"/>
                </a:solidFill>
              </a:rPr>
              <a:t>majetku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Data k 31.12.2014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33826" y="1879599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666633"/>
                </a:solidFill>
              </a:rPr>
              <a:t>Správci obhospodařují více než </a:t>
            </a:r>
            <a:endParaRPr lang="pl-PL" sz="2400" dirty="0" smtClean="0">
              <a:solidFill>
                <a:srgbClr val="666633"/>
              </a:solidFill>
            </a:endParaRPr>
          </a:p>
          <a:p>
            <a:pPr marL="400050" lvl="1" indent="0">
              <a:buNone/>
            </a:pPr>
            <a:r>
              <a:rPr lang="pl-PL" b="1" dirty="0" smtClean="0">
                <a:solidFill>
                  <a:srgbClr val="666633"/>
                </a:solidFill>
              </a:rPr>
              <a:t>1 102 736 420 286 </a:t>
            </a:r>
            <a:r>
              <a:rPr lang="pl-PL" b="1" dirty="0">
                <a:solidFill>
                  <a:srgbClr val="666633"/>
                </a:solidFill>
              </a:rPr>
              <a:t>K</a:t>
            </a:r>
            <a:r>
              <a:rPr lang="pl-PL" b="1" dirty="0" smtClean="0">
                <a:solidFill>
                  <a:srgbClr val="666633"/>
                </a:solidFill>
              </a:rPr>
              <a:t>č</a:t>
            </a:r>
            <a:endParaRPr lang="pl-PL" b="1" dirty="0">
              <a:solidFill>
                <a:srgbClr val="666633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666633"/>
                </a:solidFill>
              </a:rPr>
              <a:t>Více než </a:t>
            </a:r>
            <a:r>
              <a:rPr lang="pl-PL" sz="2400" b="1" dirty="0">
                <a:solidFill>
                  <a:srgbClr val="666633"/>
                </a:solidFill>
              </a:rPr>
              <a:t>1,25 milionu domácností </a:t>
            </a:r>
            <a:r>
              <a:rPr lang="pl-PL" sz="2400" dirty="0">
                <a:solidFill>
                  <a:srgbClr val="666633"/>
                </a:solidFill>
              </a:rPr>
              <a:t>má zainvestováno ve fondech </a:t>
            </a:r>
            <a:r>
              <a:rPr lang="pl-PL" sz="2400" dirty="0" smtClean="0">
                <a:solidFill>
                  <a:srgbClr val="666633"/>
                </a:solidFill>
              </a:rPr>
              <a:t>přes </a:t>
            </a:r>
            <a:r>
              <a:rPr lang="pl-PL" sz="2400" b="1" dirty="0" smtClean="0">
                <a:solidFill>
                  <a:srgbClr val="666633"/>
                </a:solidFill>
              </a:rPr>
              <a:t>328,86 </a:t>
            </a:r>
            <a:r>
              <a:rPr lang="pl-PL" sz="2400" b="1" dirty="0">
                <a:solidFill>
                  <a:srgbClr val="666633"/>
                </a:solidFill>
              </a:rPr>
              <a:t>mld. </a:t>
            </a:r>
            <a:r>
              <a:rPr lang="pl-PL" sz="2400" dirty="0" smtClean="0">
                <a:solidFill>
                  <a:srgbClr val="666633"/>
                </a:solidFill>
              </a:rPr>
              <a:t>Kč</a:t>
            </a:r>
            <a:endParaRPr lang="pl-PL" sz="2400" dirty="0">
              <a:solidFill>
                <a:srgbClr val="666633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666633"/>
                </a:solidFill>
              </a:rPr>
              <a:t>U správců jsou také obhospodařované fondy </a:t>
            </a:r>
            <a:r>
              <a:rPr lang="pl-PL" sz="2400" b="1" dirty="0">
                <a:solidFill>
                  <a:srgbClr val="666633"/>
                </a:solidFill>
              </a:rPr>
              <a:t>kvalifikovaných investorů ve výši </a:t>
            </a:r>
            <a:r>
              <a:rPr lang="pl-PL" sz="2400" b="1" dirty="0" smtClean="0">
                <a:solidFill>
                  <a:srgbClr val="666633"/>
                </a:solidFill>
              </a:rPr>
              <a:t>72,2 </a:t>
            </a:r>
            <a:r>
              <a:rPr lang="pl-PL" sz="2400" b="1" dirty="0">
                <a:solidFill>
                  <a:srgbClr val="666633"/>
                </a:solidFill>
              </a:rPr>
              <a:t>mld. </a:t>
            </a:r>
            <a:r>
              <a:rPr lang="pl-PL" sz="2400" dirty="0">
                <a:solidFill>
                  <a:srgbClr val="666633"/>
                </a:solidFill>
              </a:rPr>
              <a:t>Kč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b="1" dirty="0" smtClean="0">
                <a:solidFill>
                  <a:srgbClr val="666633"/>
                </a:solidFill>
              </a:rPr>
              <a:t>Dopad penzijní reformy</a:t>
            </a:r>
            <a:r>
              <a:rPr lang="pl-PL" sz="2400" dirty="0" smtClean="0">
                <a:solidFill>
                  <a:srgbClr val="666633"/>
                </a:solidFill>
              </a:rPr>
              <a:t>: </a:t>
            </a:r>
            <a:r>
              <a:rPr lang="pl-PL" sz="2400" dirty="0">
                <a:solidFill>
                  <a:srgbClr val="666633"/>
                </a:solidFill>
              </a:rPr>
              <a:t>rostoucí význam vlastních úspor ve </a:t>
            </a:r>
            <a:r>
              <a:rPr lang="pl-PL" sz="2400" dirty="0" smtClean="0">
                <a:solidFill>
                  <a:srgbClr val="666633"/>
                </a:solidFill>
              </a:rPr>
              <a:t>formě </a:t>
            </a:r>
            <a:r>
              <a:rPr lang="pl-PL" sz="2400" dirty="0">
                <a:solidFill>
                  <a:srgbClr val="666633"/>
                </a:solidFill>
              </a:rPr>
              <a:t>fondů kolektivního investování a pravidelného investování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bg1"/>
                </a:solidFill>
              </a:rPr>
              <a:t>Další aktivity AKAT pro veřejnost</a:t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Blog a </a:t>
            </a:r>
            <a:r>
              <a:rPr lang="cs-CZ" sz="2800" dirty="0" err="1" smtClean="0">
                <a:solidFill>
                  <a:schemeClr val="bg1"/>
                </a:solidFill>
              </a:rPr>
              <a:t>Twitter</a:t>
            </a:r>
            <a:endParaRPr lang="cs-CZ" sz="2000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1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Blog AKAT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latin typeface="Arial" charset="0"/>
              </a:rPr>
              <a:t>Každý týden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zajímavý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blogový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příspěvek na webu AKAT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latin typeface="Arial" charset="0"/>
              </a:rPr>
              <a:t>C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ílem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přiblížení investování a souvisejících otázek široké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veřejnosti </a:t>
            </a:r>
            <a:endParaRPr lang="cs-CZ" dirty="0">
              <a:solidFill>
                <a:srgbClr val="666633"/>
              </a:solidFill>
              <a:latin typeface="Arial" charset="0"/>
            </a:endParaRP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V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odlehčené formě různé zážitky, názory a postřehy ke klasickým i aktuálním otázkám autorů z členských společností AKAT i dalších 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odborníků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rgbClr val="666633"/>
                </a:solidFill>
                <a:latin typeface="Arial" charset="0"/>
              </a:rPr>
              <a:t>Twitter</a:t>
            </a: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 AKATCR</a:t>
            </a:r>
          </a:p>
          <a:p>
            <a:pPr marL="1257300" lvl="4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666633"/>
                </a:solidFill>
                <a:latin typeface="Arial" charset="0"/>
              </a:rPr>
              <a:t>Od dubna 2015 aktuální informace a upozornění na zajímavé novinky</a:t>
            </a:r>
            <a:endParaRPr lang="cs-CZ" dirty="0">
              <a:solidFill>
                <a:srgbClr val="666633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cs-CZ" dirty="0" smtClean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1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600" dirty="0" smtClean="0">
                <a:solidFill>
                  <a:schemeClr val="bg1"/>
                </a:solidFill>
              </a:rPr>
              <a:t>Diskuse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8000" dirty="0" smtClean="0">
                <a:solidFill>
                  <a:srgbClr val="666633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400" dirty="0" smtClean="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rgbClr val="666633"/>
                </a:solidFill>
              </a:rPr>
              <a:t>Děkujeme za pozornost.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 smtClean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 smtClean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>
                <a:solidFill>
                  <a:srgbClr val="666633"/>
                </a:solidFill>
              </a:rPr>
              <a:t>Asociace pro kapitálový trh České republiky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rgbClr val="666633"/>
                </a:solidFill>
              </a:rPr>
              <a:t>Štěpánská 16/612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rgbClr val="666633"/>
                </a:solidFill>
              </a:rPr>
              <a:t>110 00 Praha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rgbClr val="666633"/>
                </a:solidFill>
              </a:rPr>
              <a:t>Tel.: +420 224 919 114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rgbClr val="666633"/>
                </a:solidFill>
              </a:rPr>
              <a:t>Fax: +420 224 919 115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>
                <a:solidFill>
                  <a:srgbClr val="993300"/>
                </a:solidFill>
              </a:rPr>
              <a:t>www.akatcr.cz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 smtClean="0">
              <a:solidFill>
                <a:srgbClr val="6666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Vlastní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8764</TotalTime>
  <Words>463</Words>
  <Application>Microsoft Office PowerPoint</Application>
  <PresentationFormat>Předvádění na obrazovce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Motiv1</vt:lpstr>
      <vt:lpstr>Prezentace aplikace PowerPoint</vt:lpstr>
      <vt:lpstr>Tisková konference 9.dubna 2015 Program</vt:lpstr>
      <vt:lpstr>Oslava Světového dne investičních fondů Proč 9. duben?</vt:lpstr>
      <vt:lpstr> Světový den investičních fondů 2015 Zapojení AKAT</vt:lpstr>
      <vt:lpstr>Cíle iniciativy  Zapojení České republiky </vt:lpstr>
      <vt:lpstr> Světový den investičních fondů Aktivity AKAT </vt:lpstr>
      <vt:lpstr>Objem obhospodařovaného majetku Data k 31.12.2014</vt:lpstr>
      <vt:lpstr>Další aktivity AKAT pro veřejnost Blog a Twitter</vt:lpstr>
      <vt:lpstr>Diskuse</vt:lpstr>
    </vt:vector>
  </TitlesOfParts>
  <Company>SIS, a. 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pzaplet</dc:creator>
  <cp:lastModifiedBy>Zuzana Lövenhöferová</cp:lastModifiedBy>
  <cp:revision>308</cp:revision>
  <cp:lastPrinted>2015-02-11T11:30:14Z</cp:lastPrinted>
  <dcterms:created xsi:type="dcterms:W3CDTF">2002-01-28T07:46:14Z</dcterms:created>
  <dcterms:modified xsi:type="dcterms:W3CDTF">2015-04-07T10:59:36Z</dcterms:modified>
</cp:coreProperties>
</file>